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44" r:id="rId4"/>
  </p:sldMasterIdLst>
  <p:sldIdLst>
    <p:sldId id="257" r:id="rId5"/>
    <p:sldId id="262" r:id="rId6"/>
    <p:sldId id="258" r:id="rId7"/>
    <p:sldId id="259" r:id="rId8"/>
  </p:sldIdLst>
  <p:sldSz cx="6858000" cy="15119350"/>
  <p:notesSz cx="6858000" cy="9144000"/>
  <p:embeddedFontLst>
    <p:embeddedFont>
      <p:font typeface="Calibri" panose="020F0502020204030204" pitchFamily="34" charset="0"/>
      <p:regular r:id="rId9"/>
      <p:bold r:id="rId10"/>
      <p:italic r:id="rId11"/>
      <p:boldItalic r:id="rId12"/>
    </p:embeddedFont>
    <p:embeddedFont>
      <p:font typeface="Calibri Light" panose="020F0302020204030204" pitchFamily="34" charset="0"/>
      <p:regular r:id="rId13"/>
      <p:italic r:id="rId14"/>
    </p:embeddedFont>
    <p:embeddedFont>
      <p:font typeface="DINPro-Black" panose="02000503030000020004" pitchFamily="50" charset="0"/>
      <p:bold r:id="rId15"/>
    </p:embeddedFont>
    <p:embeddedFont>
      <p:font typeface="Grandview" panose="020B0502040204020203" pitchFamily="34" charset="0"/>
      <p:regular r:id="rId16"/>
      <p:bold r:id="rId17"/>
      <p:italic r:id="rId18"/>
      <p:boldItalic r:id="rId19"/>
    </p:embeddedFont>
    <p:embeddedFont>
      <p:font typeface="Kanit Medium" pitchFamily="2" charset="-34"/>
      <p:regular r:id="rId20"/>
      <p:italic r:id="rId21"/>
    </p:embeddedFont>
    <p:embeddedFont>
      <p:font typeface="Maven Pro" pitchFamily="2" charset="0"/>
      <p:regular r:id="rId22"/>
      <p:bold r:id="rId23"/>
    </p:embeddedFont>
    <p:embeddedFont>
      <p:font typeface="Maven Pro Medium" pitchFamily="2" charset="0"/>
      <p:regular r:id="rId24"/>
    </p:embeddedFont>
    <p:embeddedFont>
      <p:font typeface="Nunito" pitchFamily="2" charset="0"/>
      <p:regular r:id="rId25"/>
      <p:bold r:id="rId26"/>
      <p:italic r:id="rId27"/>
      <p:boldItalic r:id="rId28"/>
    </p:embeddedFont>
    <p:embeddedFont>
      <p:font typeface="Roboto Black" panose="02000000000000000000" pitchFamily="2" charset="0"/>
      <p:bold r:id="rId29"/>
      <p:boldItalic r:id="rId30"/>
    </p:embeddedFont>
    <p:embeddedFont>
      <p:font typeface="Rubik Medium" pitchFamily="2" charset="-79"/>
      <p:regular r:id="rId31"/>
      <p: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342"/>
    <a:srgbClr val="FFC057"/>
    <a:srgbClr val="11355A"/>
    <a:srgbClr val="FFD797"/>
    <a:srgbClr val="FFD289"/>
    <a:srgbClr val="00182D"/>
    <a:srgbClr val="FFFFFF"/>
    <a:srgbClr val="203864"/>
    <a:srgbClr val="4D4D4D"/>
    <a:srgbClr val="0028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5" autoAdjust="0"/>
    <p:restoredTop sz="94660"/>
  </p:normalViewPr>
  <p:slideViewPr>
    <p:cSldViewPr snapToGrid="0">
      <p:cViewPr>
        <p:scale>
          <a:sx n="50" d="100"/>
          <a:sy n="50" d="100"/>
        </p:scale>
        <p:origin x="383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customXml" Target="../customXml/item3.xml"/><Relationship Id="rId21" Type="http://schemas.openxmlformats.org/officeDocument/2006/relationships/font" Target="fonts/font13.fntdata"/><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font" Target="fonts/font2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font" Target="fonts/font3.fntdata"/><Relationship Id="rId24" Type="http://schemas.openxmlformats.org/officeDocument/2006/relationships/font" Target="fonts/font16.fntdata"/><Relationship Id="rId32" Type="http://schemas.openxmlformats.org/officeDocument/2006/relationships/font" Target="fonts/font24.fntdata"/><Relationship Id="rId5" Type="http://schemas.openxmlformats.org/officeDocument/2006/relationships/slide" Target="slides/slide1.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font" Target="fonts/font20.fntdata"/><Relationship Id="rId36" Type="http://schemas.openxmlformats.org/officeDocument/2006/relationships/tableStyles" Target="tableStyles.xml"/><Relationship Id="rId10" Type="http://schemas.openxmlformats.org/officeDocument/2006/relationships/font" Target="fonts/font2.fntdata"/><Relationship Id="rId19" Type="http://schemas.openxmlformats.org/officeDocument/2006/relationships/font" Target="fonts/font11.fntdata"/><Relationship Id="rId31" Type="http://schemas.openxmlformats.org/officeDocument/2006/relationships/font" Target="fonts/font23.fntdata"/><Relationship Id="rId4" Type="http://schemas.openxmlformats.org/officeDocument/2006/relationships/slideMaster" Target="slideMasters/slideMaster1.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font" Target="fonts/font19.fntdata"/><Relationship Id="rId30" Type="http://schemas.openxmlformats.org/officeDocument/2006/relationships/font" Target="fonts/font22.fntdata"/><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474395"/>
            <a:ext cx="5829300" cy="5263774"/>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7941160"/>
            <a:ext cx="5143500" cy="365034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C0F0DB-B271-4301-8892-CC6D42BA53D5}" type="datetimeFigureOut">
              <a:rPr lang="en-AU" smtClean="0"/>
              <a:t>2/07/2021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78399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0F0DB-B271-4301-8892-CC6D42BA53D5}" type="datetimeFigureOut">
              <a:rPr lang="en-AU" smtClean="0"/>
              <a:t>2/07/2021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737450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804966"/>
            <a:ext cx="1478756"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804966"/>
            <a:ext cx="4350544" cy="12812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0F0DB-B271-4301-8892-CC6D42BA53D5}" type="datetimeFigureOut">
              <a:rPr lang="en-AU" smtClean="0"/>
              <a:t>2/07/2021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3242028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C0F0DB-B271-4301-8892-CC6D42BA53D5}" type="datetimeFigureOut">
              <a:rPr lang="en-AU" smtClean="0"/>
              <a:t>2/07/2021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17965664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769342"/>
            <a:ext cx="5915025" cy="6289229"/>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10118069"/>
            <a:ext cx="5915025" cy="330735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C0F0DB-B271-4301-8892-CC6D42BA53D5}" type="datetimeFigureOut">
              <a:rPr lang="en-AU" smtClean="0"/>
              <a:t>2/07/2021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2053514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4024827"/>
            <a:ext cx="2914650"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4024827"/>
            <a:ext cx="2914650" cy="9593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C0F0DB-B271-4301-8892-CC6D42BA53D5}" type="datetimeFigureOut">
              <a:rPr lang="en-AU" smtClean="0"/>
              <a:t>2/07/2021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3852572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804969"/>
            <a:ext cx="5915025"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3706342"/>
            <a:ext cx="2901255" cy="181642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5522763"/>
            <a:ext cx="2901255"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3706342"/>
            <a:ext cx="2915543" cy="1816421"/>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5522763"/>
            <a:ext cx="2915543" cy="81231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C0F0DB-B271-4301-8892-CC6D42BA53D5}" type="datetimeFigureOut">
              <a:rPr lang="en-AU" smtClean="0"/>
              <a:t>2/07/2021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55005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C0F0DB-B271-4301-8892-CC6D42BA53D5}" type="datetimeFigureOut">
              <a:rPr lang="en-AU" smtClean="0"/>
              <a:t>2/07/2021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24834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C0F0DB-B271-4301-8892-CC6D42BA53D5}" type="datetimeFigureOut">
              <a:rPr lang="en-AU" smtClean="0"/>
              <a:t>2/07/2021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2342648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1007957"/>
            <a:ext cx="2211884" cy="3527848"/>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2176910"/>
            <a:ext cx="3471863" cy="10744538"/>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4535805"/>
            <a:ext cx="2211884" cy="840314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C0F0DB-B271-4301-8892-CC6D42BA53D5}" type="datetimeFigureOut">
              <a:rPr lang="en-AU" smtClean="0"/>
              <a:t>2/07/2021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3178264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1007957"/>
            <a:ext cx="2211884" cy="352784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2176910"/>
            <a:ext cx="3471863" cy="10744538"/>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4535805"/>
            <a:ext cx="2211884" cy="840314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3C0F0DB-B271-4301-8892-CC6D42BA53D5}" type="datetimeFigureOut">
              <a:rPr lang="en-AU" smtClean="0"/>
              <a:t>2/07/2021</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8164EA0A-84F9-4D2B-BB63-650876D549A5}" type="slidenum">
              <a:rPr lang="en-AU" smtClean="0"/>
              <a:t>‹#›</a:t>
            </a:fld>
            <a:endParaRPr lang="en-AU"/>
          </a:p>
        </p:txBody>
      </p:sp>
    </p:spTree>
    <p:extLst>
      <p:ext uri="{BB962C8B-B14F-4D97-AF65-F5344CB8AC3E}">
        <p14:creationId xmlns:p14="http://schemas.microsoft.com/office/powerpoint/2010/main" val="25177765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804969"/>
            <a:ext cx="5915025"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4024827"/>
            <a:ext cx="5915025" cy="95930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4013401"/>
            <a:ext cx="1543050" cy="804965"/>
          </a:xfrm>
          <a:prstGeom prst="rect">
            <a:avLst/>
          </a:prstGeom>
        </p:spPr>
        <p:txBody>
          <a:bodyPr vert="horz" lIns="91440" tIns="45720" rIns="91440" bIns="45720" rtlCol="0" anchor="ctr"/>
          <a:lstStyle>
            <a:lvl1pPr algn="l">
              <a:defRPr sz="900">
                <a:solidFill>
                  <a:schemeClr val="tx1">
                    <a:tint val="75000"/>
                  </a:schemeClr>
                </a:solidFill>
              </a:defRPr>
            </a:lvl1pPr>
          </a:lstStyle>
          <a:p>
            <a:fld id="{D3C0F0DB-B271-4301-8892-CC6D42BA53D5}" type="datetimeFigureOut">
              <a:rPr lang="en-AU" smtClean="0"/>
              <a:t>2/07/2021</a:t>
            </a:fld>
            <a:endParaRPr lang="en-AU"/>
          </a:p>
        </p:txBody>
      </p:sp>
      <p:sp>
        <p:nvSpPr>
          <p:cNvPr id="5" name="Footer Placeholder 4"/>
          <p:cNvSpPr>
            <a:spLocks noGrp="1"/>
          </p:cNvSpPr>
          <p:nvPr>
            <p:ph type="ftr" sz="quarter" idx="3"/>
          </p:nvPr>
        </p:nvSpPr>
        <p:spPr>
          <a:xfrm>
            <a:off x="2271713" y="14013401"/>
            <a:ext cx="2314575" cy="80496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4843463" y="14013401"/>
            <a:ext cx="1543050" cy="804965"/>
          </a:xfrm>
          <a:prstGeom prst="rect">
            <a:avLst/>
          </a:prstGeom>
        </p:spPr>
        <p:txBody>
          <a:bodyPr vert="horz" lIns="91440" tIns="45720" rIns="91440" bIns="45720" rtlCol="0" anchor="ctr"/>
          <a:lstStyle>
            <a:lvl1pPr algn="r">
              <a:defRPr sz="900">
                <a:solidFill>
                  <a:schemeClr val="tx1">
                    <a:tint val="75000"/>
                  </a:schemeClr>
                </a:solidFill>
              </a:defRPr>
            </a:lvl1pPr>
          </a:lstStyle>
          <a:p>
            <a:fld id="{8164EA0A-84F9-4D2B-BB63-650876D549A5}" type="slidenum">
              <a:rPr lang="en-AU" smtClean="0"/>
              <a:t>‹#›</a:t>
            </a:fld>
            <a:endParaRPr lang="en-AU"/>
          </a:p>
        </p:txBody>
      </p:sp>
    </p:spTree>
    <p:extLst>
      <p:ext uri="{BB962C8B-B14F-4D97-AF65-F5344CB8AC3E}">
        <p14:creationId xmlns:p14="http://schemas.microsoft.com/office/powerpoint/2010/main" val="1365661880"/>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svg"/><Relationship Id="rId1" Type="http://schemas.openxmlformats.org/officeDocument/2006/relationships/slideLayout" Target="../slideLayouts/slideLayout2.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sv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10" Type="http://schemas.openxmlformats.org/officeDocument/2006/relationships/image" Target="../media/image9.svg"/><Relationship Id="rId4" Type="http://schemas.openxmlformats.org/officeDocument/2006/relationships/image" Target="../media/image24.jpe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5.jpg"/><Relationship Id="rId7"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9.svg"/><Relationship Id="rId4" Type="http://schemas.openxmlformats.org/officeDocument/2006/relationships/image" Target="../media/image28.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CE9DF388-F4E4-4FDF-8BAC-F4C8C0DB1963}"/>
              </a:ext>
            </a:extLst>
          </p:cNvPr>
          <p:cNvSpPr/>
          <p:nvPr/>
        </p:nvSpPr>
        <p:spPr>
          <a:xfrm>
            <a:off x="-1" y="446202"/>
            <a:ext cx="6850557" cy="4017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E8BC6200-B4BF-4A47-A61C-AB7C26C5189B}"/>
              </a:ext>
            </a:extLst>
          </p:cNvPr>
          <p:cNvSpPr/>
          <p:nvPr/>
        </p:nvSpPr>
        <p:spPr>
          <a:xfrm>
            <a:off x="-12613" y="9653925"/>
            <a:ext cx="6863170" cy="4065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2FA21FAE-91DA-468A-87E1-1DDDF9DC9E9F}"/>
              </a:ext>
            </a:extLst>
          </p:cNvPr>
          <p:cNvSpPr/>
          <p:nvPr/>
        </p:nvSpPr>
        <p:spPr>
          <a:xfrm>
            <a:off x="-5169" y="13719021"/>
            <a:ext cx="6873510" cy="1343946"/>
          </a:xfrm>
          <a:prstGeom prst="rect">
            <a:avLst/>
          </a:prstGeom>
          <a:solidFill>
            <a:srgbClr val="0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A37D3623-D89B-4DA7-9068-EB96351EFBF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354747" y="514682"/>
            <a:ext cx="312666" cy="275167"/>
          </a:xfrm>
          <a:prstGeom prst="rect">
            <a:avLst/>
          </a:prstGeom>
        </p:spPr>
      </p:pic>
      <p:sp>
        <p:nvSpPr>
          <p:cNvPr id="6" name="TextBox 5">
            <a:extLst>
              <a:ext uri="{FF2B5EF4-FFF2-40B4-BE49-F238E27FC236}">
                <a16:creationId xmlns:a16="http://schemas.microsoft.com/office/drawing/2014/main" id="{CF880195-8E1B-4AB4-811C-B9C2EE1BC202}"/>
              </a:ext>
            </a:extLst>
          </p:cNvPr>
          <p:cNvSpPr txBox="1"/>
          <p:nvPr/>
        </p:nvSpPr>
        <p:spPr>
          <a:xfrm>
            <a:off x="640955" y="552234"/>
            <a:ext cx="1130438" cy="230832"/>
          </a:xfrm>
          <a:prstGeom prst="rect">
            <a:avLst/>
          </a:prstGeom>
          <a:noFill/>
        </p:spPr>
        <p:txBody>
          <a:bodyPr wrap="none" rtlCol="0">
            <a:spAutoFit/>
          </a:bodyPr>
          <a:lstStyle/>
          <a:p>
            <a:r>
              <a:rPr lang="en-US" sz="900" dirty="0">
                <a:solidFill>
                  <a:srgbClr val="084786"/>
                </a:solidFill>
                <a:latin typeface="Kanit Medium" pitchFamily="2" charset="-34"/>
                <a:cs typeface="Kanit Medium" pitchFamily="2" charset="-34"/>
              </a:rPr>
              <a:t>CARE ESSENTIALS</a:t>
            </a:r>
            <a:endParaRPr lang="en-AU" sz="900" dirty="0">
              <a:solidFill>
                <a:srgbClr val="084786"/>
              </a:solidFill>
              <a:latin typeface="Kanit Medium" pitchFamily="2" charset="-34"/>
              <a:cs typeface="Kanit Medium" pitchFamily="2" charset="-34"/>
            </a:endParaRPr>
          </a:p>
        </p:txBody>
      </p:sp>
      <p:sp>
        <p:nvSpPr>
          <p:cNvPr id="11" name="TextBox 10">
            <a:extLst>
              <a:ext uri="{FF2B5EF4-FFF2-40B4-BE49-F238E27FC236}">
                <a16:creationId xmlns:a16="http://schemas.microsoft.com/office/drawing/2014/main" id="{E1EAD10A-3726-4344-8D63-8566C39CADC8}"/>
              </a:ext>
            </a:extLst>
          </p:cNvPr>
          <p:cNvSpPr txBox="1"/>
          <p:nvPr/>
        </p:nvSpPr>
        <p:spPr>
          <a:xfrm>
            <a:off x="2216650" y="560422"/>
            <a:ext cx="567784" cy="200055"/>
          </a:xfrm>
          <a:prstGeom prst="rect">
            <a:avLst/>
          </a:prstGeom>
          <a:noFill/>
          <a:ln>
            <a:noFill/>
          </a:ln>
        </p:spPr>
        <p:txBody>
          <a:bodyPr wrap="none" rtlCol="0">
            <a:spAutoFit/>
          </a:bodyPr>
          <a:lstStyle/>
          <a:p>
            <a:r>
              <a:rPr lang="en-US" sz="700" dirty="0">
                <a:solidFill>
                  <a:srgbClr val="002847"/>
                </a:solidFill>
                <a:latin typeface="Maven Pro Medium" pitchFamily="2" charset="0"/>
                <a:cs typeface="Rubik Medium" pitchFamily="2" charset="-79"/>
              </a:rPr>
              <a:t>About Us</a:t>
            </a:r>
            <a:endParaRPr lang="en-AU" sz="700" dirty="0">
              <a:solidFill>
                <a:srgbClr val="002847"/>
              </a:solidFill>
              <a:latin typeface="Maven Pro Medium" pitchFamily="2" charset="0"/>
              <a:cs typeface="Rubik Medium" pitchFamily="2" charset="-79"/>
            </a:endParaRPr>
          </a:p>
        </p:txBody>
      </p:sp>
      <p:sp>
        <p:nvSpPr>
          <p:cNvPr id="12" name="TextBox 11">
            <a:extLst>
              <a:ext uri="{FF2B5EF4-FFF2-40B4-BE49-F238E27FC236}">
                <a16:creationId xmlns:a16="http://schemas.microsoft.com/office/drawing/2014/main" id="{08F21817-C031-4B54-AA0E-0714C3420B93}"/>
              </a:ext>
            </a:extLst>
          </p:cNvPr>
          <p:cNvSpPr txBox="1"/>
          <p:nvPr/>
        </p:nvSpPr>
        <p:spPr>
          <a:xfrm>
            <a:off x="2983243" y="563649"/>
            <a:ext cx="556563"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Products</a:t>
            </a:r>
            <a:endParaRPr lang="en-AU" sz="700" dirty="0">
              <a:solidFill>
                <a:srgbClr val="002847"/>
              </a:solidFill>
              <a:latin typeface="Maven Pro Medium" pitchFamily="2" charset="0"/>
              <a:cs typeface="Rubik Medium" pitchFamily="2" charset="-79"/>
            </a:endParaRPr>
          </a:p>
        </p:txBody>
      </p:sp>
      <p:sp>
        <p:nvSpPr>
          <p:cNvPr id="13" name="TextBox 12">
            <a:extLst>
              <a:ext uri="{FF2B5EF4-FFF2-40B4-BE49-F238E27FC236}">
                <a16:creationId xmlns:a16="http://schemas.microsoft.com/office/drawing/2014/main" id="{80B96BA4-ADB7-4508-86C9-82F543047340}"/>
              </a:ext>
            </a:extLst>
          </p:cNvPr>
          <p:cNvSpPr txBox="1"/>
          <p:nvPr/>
        </p:nvSpPr>
        <p:spPr>
          <a:xfrm>
            <a:off x="3755952" y="556638"/>
            <a:ext cx="516488"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Support</a:t>
            </a:r>
            <a:endParaRPr lang="en-AU" sz="700" dirty="0">
              <a:solidFill>
                <a:srgbClr val="002847"/>
              </a:solidFill>
              <a:latin typeface="Maven Pro Medium" pitchFamily="2" charset="0"/>
              <a:cs typeface="Rubik Medium" pitchFamily="2" charset="-79"/>
            </a:endParaRPr>
          </a:p>
        </p:txBody>
      </p:sp>
      <p:sp>
        <p:nvSpPr>
          <p:cNvPr id="14" name="TextBox 13">
            <a:extLst>
              <a:ext uri="{FF2B5EF4-FFF2-40B4-BE49-F238E27FC236}">
                <a16:creationId xmlns:a16="http://schemas.microsoft.com/office/drawing/2014/main" id="{0745EDA6-B1D3-48AB-BC08-6AED8DAEA557}"/>
              </a:ext>
            </a:extLst>
          </p:cNvPr>
          <p:cNvSpPr txBox="1"/>
          <p:nvPr/>
        </p:nvSpPr>
        <p:spPr>
          <a:xfrm>
            <a:off x="4482176" y="563649"/>
            <a:ext cx="641522"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Contact Us</a:t>
            </a:r>
            <a:endParaRPr lang="en-AU" sz="700" dirty="0">
              <a:solidFill>
                <a:srgbClr val="002847"/>
              </a:solidFill>
              <a:latin typeface="Maven Pro Medium" pitchFamily="2" charset="0"/>
              <a:cs typeface="Rubik Medium" pitchFamily="2" charset="-79"/>
            </a:endParaRPr>
          </a:p>
        </p:txBody>
      </p:sp>
      <p:pic>
        <p:nvPicPr>
          <p:cNvPr id="17" name="Picture 16" descr="A picture containing person&#10;&#10;Description automatically generated">
            <a:extLst>
              <a:ext uri="{FF2B5EF4-FFF2-40B4-BE49-F238E27FC236}">
                <a16:creationId xmlns:a16="http://schemas.microsoft.com/office/drawing/2014/main" id="{4738851B-B5B8-492E-9B2F-F3D7AD7831FF}"/>
              </a:ext>
            </a:extLst>
          </p:cNvPr>
          <p:cNvPicPr>
            <a:picLocks noChangeAspect="1"/>
          </p:cNvPicPr>
          <p:nvPr/>
        </p:nvPicPr>
        <p:blipFill rotWithShape="1">
          <a:blip r:embed="rId4">
            <a:extLst>
              <a:ext uri="{28A0092B-C50C-407E-A947-70E740481C1C}">
                <a14:useLocalDpi xmlns:a14="http://schemas.microsoft.com/office/drawing/2010/main" val="0"/>
              </a:ext>
            </a:extLst>
          </a:blip>
          <a:srcRect b="24724"/>
          <a:stretch/>
        </p:blipFill>
        <p:spPr>
          <a:xfrm>
            <a:off x="0" y="932689"/>
            <a:ext cx="6858000" cy="2903884"/>
          </a:xfrm>
          <a:prstGeom prst="rect">
            <a:avLst/>
          </a:prstGeom>
        </p:spPr>
      </p:pic>
      <p:sp>
        <p:nvSpPr>
          <p:cNvPr id="18" name="TextBox 17">
            <a:extLst>
              <a:ext uri="{FF2B5EF4-FFF2-40B4-BE49-F238E27FC236}">
                <a16:creationId xmlns:a16="http://schemas.microsoft.com/office/drawing/2014/main" id="{462D6B48-5FBE-4674-88AE-6588BE8DFF12}"/>
              </a:ext>
            </a:extLst>
          </p:cNvPr>
          <p:cNvSpPr txBox="1"/>
          <p:nvPr/>
        </p:nvSpPr>
        <p:spPr>
          <a:xfrm>
            <a:off x="682979" y="1564978"/>
            <a:ext cx="3751348" cy="646331"/>
          </a:xfrm>
          <a:prstGeom prst="rect">
            <a:avLst/>
          </a:prstGeom>
          <a:noFill/>
        </p:spPr>
        <p:txBody>
          <a:bodyPr wrap="none" rtlCol="0">
            <a:spAutoFit/>
          </a:bodyPr>
          <a:lstStyle/>
          <a:p>
            <a:r>
              <a:rPr lang="en-US" dirty="0">
                <a:solidFill>
                  <a:schemeClr val="bg1"/>
                </a:solidFill>
                <a:latin typeface="Rubik Medium" pitchFamily="2" charset="-79"/>
                <a:cs typeface="Rubik Medium" pitchFamily="2" charset="-79"/>
              </a:rPr>
              <a:t>Providing the best </a:t>
            </a:r>
            <a:r>
              <a:rPr lang="en-US" b="1" dirty="0">
                <a:solidFill>
                  <a:srgbClr val="FFC057"/>
                </a:solidFill>
                <a:latin typeface="Rubik Medium" pitchFamily="2" charset="-79"/>
                <a:cs typeface="Rubik Medium" pitchFamily="2" charset="-79"/>
              </a:rPr>
              <a:t>care</a:t>
            </a:r>
            <a:r>
              <a:rPr lang="en-US" dirty="0">
                <a:solidFill>
                  <a:schemeClr val="bg1"/>
                </a:solidFill>
                <a:latin typeface="Rubik Medium" pitchFamily="2" charset="-79"/>
                <a:cs typeface="Rubik Medium" pitchFamily="2" charset="-79"/>
              </a:rPr>
              <a:t> possible</a:t>
            </a:r>
            <a:endParaRPr lang="en-AU" dirty="0">
              <a:solidFill>
                <a:schemeClr val="bg1"/>
              </a:solidFill>
              <a:latin typeface="Rubik Medium" pitchFamily="2" charset="-79"/>
              <a:cs typeface="Rubik Medium" pitchFamily="2" charset="-79"/>
            </a:endParaRPr>
          </a:p>
          <a:p>
            <a:r>
              <a:rPr lang="en-AU" dirty="0">
                <a:solidFill>
                  <a:srgbClr val="FFC057"/>
                </a:solidFill>
                <a:latin typeface="Rubik Medium" pitchFamily="2" charset="-79"/>
                <a:cs typeface="Rubik Medium" pitchFamily="2" charset="-79"/>
              </a:rPr>
              <a:t>for patients</a:t>
            </a:r>
            <a:endParaRPr lang="en-US" dirty="0">
              <a:solidFill>
                <a:srgbClr val="FFC057"/>
              </a:solidFill>
              <a:latin typeface="Rubik Medium" pitchFamily="2" charset="-79"/>
              <a:cs typeface="Rubik Medium" pitchFamily="2" charset="-79"/>
            </a:endParaRPr>
          </a:p>
        </p:txBody>
      </p:sp>
      <p:cxnSp>
        <p:nvCxnSpPr>
          <p:cNvPr id="22" name="Straight Connector 21">
            <a:extLst>
              <a:ext uri="{FF2B5EF4-FFF2-40B4-BE49-F238E27FC236}">
                <a16:creationId xmlns:a16="http://schemas.microsoft.com/office/drawing/2014/main" id="{6F9F4446-9DF0-4630-9A47-8C804FDB733F}"/>
              </a:ext>
            </a:extLst>
          </p:cNvPr>
          <p:cNvCxnSpPr>
            <a:cxnSpLocks/>
          </p:cNvCxnSpPr>
          <p:nvPr/>
        </p:nvCxnSpPr>
        <p:spPr>
          <a:xfrm>
            <a:off x="789878" y="2234537"/>
            <a:ext cx="129551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CE65D48-C434-46D2-8273-EAF3E17E953A}"/>
              </a:ext>
            </a:extLst>
          </p:cNvPr>
          <p:cNvSpPr/>
          <p:nvPr/>
        </p:nvSpPr>
        <p:spPr>
          <a:xfrm>
            <a:off x="3458403" y="3624558"/>
            <a:ext cx="55756" cy="55756"/>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0" name="Group 29">
            <a:extLst>
              <a:ext uri="{FF2B5EF4-FFF2-40B4-BE49-F238E27FC236}">
                <a16:creationId xmlns:a16="http://schemas.microsoft.com/office/drawing/2014/main" id="{3446579E-0DD3-4CA2-AFF5-2284DB45EA6C}"/>
              </a:ext>
            </a:extLst>
          </p:cNvPr>
          <p:cNvGrpSpPr/>
          <p:nvPr/>
        </p:nvGrpSpPr>
        <p:grpSpPr>
          <a:xfrm>
            <a:off x="789883" y="2804708"/>
            <a:ext cx="1041069" cy="272750"/>
            <a:chOff x="789878" y="2107304"/>
            <a:chExt cx="1041069" cy="272750"/>
          </a:xfrm>
          <a:solidFill>
            <a:srgbClr val="001322"/>
          </a:solidFill>
        </p:grpSpPr>
        <p:sp>
          <p:nvSpPr>
            <p:cNvPr id="26" name="Oval 25">
              <a:extLst>
                <a:ext uri="{FF2B5EF4-FFF2-40B4-BE49-F238E27FC236}">
                  <a16:creationId xmlns:a16="http://schemas.microsoft.com/office/drawing/2014/main" id="{4ABFD479-CC23-467A-9CD0-1DF2E2143A00}"/>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06EC1932-CE16-4865-B041-DAEB8377353F}"/>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94FE0B73-13AD-48E2-9CE8-546BBD8615B2}"/>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467D9081-7F5A-4FCB-9E53-B48F2C4210C5}"/>
              </a:ext>
            </a:extLst>
          </p:cNvPr>
          <p:cNvSpPr txBox="1"/>
          <p:nvPr/>
        </p:nvSpPr>
        <p:spPr>
          <a:xfrm>
            <a:off x="960641" y="2831357"/>
            <a:ext cx="962707" cy="215444"/>
          </a:xfrm>
          <a:prstGeom prst="rect">
            <a:avLst/>
          </a:prstGeom>
          <a:noFill/>
        </p:spPr>
        <p:txBody>
          <a:bodyPr wrap="square" rtlCol="0">
            <a:spAutoFit/>
          </a:bodyPr>
          <a:lstStyle/>
          <a:p>
            <a:r>
              <a:rPr lang="en-US" sz="800" dirty="0">
                <a:solidFill>
                  <a:schemeClr val="bg1"/>
                </a:solidFill>
                <a:latin typeface="Rubik Medium" pitchFamily="2" charset="-79"/>
                <a:cs typeface="Rubik Medium" pitchFamily="2" charset="-79"/>
              </a:rPr>
              <a:t>ABOUT US</a:t>
            </a:r>
            <a:endParaRPr lang="en-AU" sz="800" dirty="0">
              <a:solidFill>
                <a:schemeClr val="bg1"/>
              </a:solidFill>
              <a:latin typeface="Rubik Medium" pitchFamily="2" charset="-79"/>
              <a:cs typeface="Rubik Medium" pitchFamily="2" charset="-79"/>
            </a:endParaRPr>
          </a:p>
        </p:txBody>
      </p:sp>
      <p:sp>
        <p:nvSpPr>
          <p:cNvPr id="31" name="TextBox 30">
            <a:extLst>
              <a:ext uri="{FF2B5EF4-FFF2-40B4-BE49-F238E27FC236}">
                <a16:creationId xmlns:a16="http://schemas.microsoft.com/office/drawing/2014/main" id="{1465539F-B340-4998-ADC7-53173AD4C8ED}"/>
              </a:ext>
            </a:extLst>
          </p:cNvPr>
          <p:cNvSpPr txBox="1"/>
          <p:nvPr/>
        </p:nvSpPr>
        <p:spPr>
          <a:xfrm>
            <a:off x="1506931" y="2800815"/>
            <a:ext cx="183057" cy="246221"/>
          </a:xfrm>
          <a:prstGeom prst="rect">
            <a:avLst/>
          </a:prstGeom>
          <a:noFill/>
        </p:spPr>
        <p:txBody>
          <a:bodyPr wrap="square" rtlCol="0">
            <a:spAutoFit/>
          </a:bodyPr>
          <a:lstStyle/>
          <a:p>
            <a:r>
              <a:rPr lang="en-US" sz="1000" dirty="0">
                <a:solidFill>
                  <a:schemeClr val="bg1"/>
                </a:solidFill>
                <a:latin typeface="Grandview" panose="020B0502040204020203" pitchFamily="34" charset="0"/>
              </a:rPr>
              <a:t>&gt;</a:t>
            </a:r>
            <a:endParaRPr lang="en-AU" sz="1000" dirty="0">
              <a:solidFill>
                <a:schemeClr val="bg1"/>
              </a:solidFill>
              <a:latin typeface="Grandview" panose="020B0502040204020203" pitchFamily="34" charset="0"/>
            </a:endParaRPr>
          </a:p>
        </p:txBody>
      </p:sp>
      <p:sp>
        <p:nvSpPr>
          <p:cNvPr id="32" name="Rectangle 31">
            <a:extLst>
              <a:ext uri="{FF2B5EF4-FFF2-40B4-BE49-F238E27FC236}">
                <a16:creationId xmlns:a16="http://schemas.microsoft.com/office/drawing/2014/main" id="{F2F94D46-551A-41C6-80ED-BEBABB9829EB}"/>
              </a:ext>
            </a:extLst>
          </p:cNvPr>
          <p:cNvSpPr/>
          <p:nvPr/>
        </p:nvSpPr>
        <p:spPr>
          <a:xfrm>
            <a:off x="0" y="3830223"/>
            <a:ext cx="6858000" cy="2903884"/>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TextBox 32">
            <a:extLst>
              <a:ext uri="{FF2B5EF4-FFF2-40B4-BE49-F238E27FC236}">
                <a16:creationId xmlns:a16="http://schemas.microsoft.com/office/drawing/2014/main" id="{239E609B-48F8-43E5-A9DD-F012D09F03E6}"/>
              </a:ext>
            </a:extLst>
          </p:cNvPr>
          <p:cNvSpPr txBox="1"/>
          <p:nvPr/>
        </p:nvSpPr>
        <p:spPr>
          <a:xfrm>
            <a:off x="713176" y="2372660"/>
            <a:ext cx="3355406" cy="307777"/>
          </a:xfrm>
          <a:prstGeom prst="rect">
            <a:avLst/>
          </a:prstGeom>
          <a:noFill/>
        </p:spPr>
        <p:txBody>
          <a:bodyPr wrap="none" rtlCol="0">
            <a:spAutoFit/>
          </a:bodyPr>
          <a:lstStyle/>
          <a:p>
            <a:r>
              <a:rPr lang="en-US" sz="700" dirty="0">
                <a:solidFill>
                  <a:schemeClr val="bg1"/>
                </a:solidFill>
                <a:latin typeface="Maven Pro" pitchFamily="2" charset="0"/>
              </a:rPr>
              <a:t>Care Essentials continues to be a contributor to the engaging development of</a:t>
            </a:r>
          </a:p>
          <a:p>
            <a:r>
              <a:rPr lang="en-US" sz="700" dirty="0">
                <a:solidFill>
                  <a:schemeClr val="bg1"/>
                </a:solidFill>
                <a:latin typeface="Maven Pro" pitchFamily="2" charset="0"/>
              </a:rPr>
              <a:t>innovative, high quality products for use in medical and related industries.</a:t>
            </a:r>
          </a:p>
        </p:txBody>
      </p:sp>
      <p:sp>
        <p:nvSpPr>
          <p:cNvPr id="40" name="Oval 39">
            <a:extLst>
              <a:ext uri="{FF2B5EF4-FFF2-40B4-BE49-F238E27FC236}">
                <a16:creationId xmlns:a16="http://schemas.microsoft.com/office/drawing/2014/main" id="{4DE9FEC8-A75E-4A45-B970-8FE938CF8E23}"/>
              </a:ext>
            </a:extLst>
          </p:cNvPr>
          <p:cNvSpPr/>
          <p:nvPr/>
        </p:nvSpPr>
        <p:spPr>
          <a:xfrm>
            <a:off x="6409944" y="540151"/>
            <a:ext cx="283464" cy="283464"/>
          </a:xfrm>
          <a:prstGeom prst="ellipse">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0B2E2657-ED2A-4180-B51D-5CC9C1C454F1}"/>
              </a:ext>
            </a:extLst>
          </p:cNvPr>
          <p:cNvSpPr/>
          <p:nvPr/>
        </p:nvSpPr>
        <p:spPr>
          <a:xfrm>
            <a:off x="6061230" y="535998"/>
            <a:ext cx="283464" cy="2834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9D4BCF20-79A4-4779-8912-4CDCDEFC655E}"/>
              </a:ext>
            </a:extLst>
          </p:cNvPr>
          <p:cNvSpPr txBox="1"/>
          <p:nvPr/>
        </p:nvSpPr>
        <p:spPr>
          <a:xfrm>
            <a:off x="404680" y="4116387"/>
            <a:ext cx="4291224" cy="1692771"/>
          </a:xfrm>
          <a:prstGeom prst="rect">
            <a:avLst/>
          </a:prstGeom>
          <a:noFill/>
        </p:spPr>
        <p:txBody>
          <a:bodyPr wrap="square" rtlCol="0">
            <a:spAutoFit/>
          </a:bodyPr>
          <a:lstStyle/>
          <a:p>
            <a:r>
              <a:rPr lang="en-US" sz="2800" b="1" dirty="0">
                <a:solidFill>
                  <a:schemeClr val="bg1"/>
                </a:solidFill>
                <a:latin typeface="Roboto Black" panose="02000000000000000000" pitchFamily="2" charset="0"/>
                <a:ea typeface="Roboto Black" panose="02000000000000000000" pitchFamily="2" charset="0"/>
                <a:cs typeface="Rubik Medium" pitchFamily="2" charset="-79"/>
              </a:rPr>
              <a:t>COCOON</a:t>
            </a:r>
          </a:p>
          <a:p>
            <a:r>
              <a:rPr lang="en-US" b="1" dirty="0">
                <a:solidFill>
                  <a:srgbClr val="FFC057"/>
                </a:solidFill>
                <a:latin typeface="Rubik Medium" pitchFamily="2" charset="-79"/>
                <a:cs typeface="Rubik Medium" pitchFamily="2" charset="-79"/>
              </a:rPr>
              <a:t>TEMPERATURE MANAGEMENT</a:t>
            </a:r>
            <a:br>
              <a:rPr lang="en-US" b="1" dirty="0">
                <a:solidFill>
                  <a:srgbClr val="FFC057"/>
                </a:solidFill>
                <a:latin typeface="Rubik Medium" pitchFamily="2" charset="-79"/>
                <a:cs typeface="Rubik Medium" pitchFamily="2" charset="-79"/>
              </a:rPr>
            </a:br>
            <a:r>
              <a:rPr lang="en-US" b="1" dirty="0">
                <a:solidFill>
                  <a:srgbClr val="FFC057"/>
                </a:solidFill>
                <a:latin typeface="Rubik Medium" pitchFamily="2" charset="-79"/>
                <a:cs typeface="Rubik Medium" pitchFamily="2" charset="-79"/>
              </a:rPr>
              <a:t>WARMING SYSTEM. </a:t>
            </a:r>
            <a:endParaRPr lang="en-US" sz="1100" b="1" dirty="0">
              <a:solidFill>
                <a:srgbClr val="FFC057"/>
              </a:solidFill>
              <a:latin typeface="Nunito" pitchFamily="2" charset="0"/>
            </a:endParaRPr>
          </a:p>
          <a:p>
            <a:pPr marL="171437" indent="-171437">
              <a:spcBef>
                <a:spcPts val="1200"/>
              </a:spcBef>
              <a:spcAft>
                <a:spcPts val="600"/>
              </a:spcAft>
              <a:buSzPct val="125000"/>
              <a:buFont typeface="Calibri" panose="020F0502020204030204" pitchFamily="34" charset="0"/>
              <a:buChar char="●"/>
            </a:pPr>
            <a:r>
              <a:rPr lang="en-US" sz="1000" b="1" dirty="0">
                <a:solidFill>
                  <a:schemeClr val="bg1"/>
                </a:solidFill>
                <a:highlight>
                  <a:srgbClr val="002342"/>
                </a:highlight>
                <a:latin typeface="Maven Pro" pitchFamily="2" charset="0"/>
              </a:rPr>
              <a:t>MADE IN AUSTRALIA, USED WORLDWIDE</a:t>
            </a:r>
          </a:p>
          <a:p>
            <a:pPr marL="171437" indent="-171437">
              <a:spcBef>
                <a:spcPts val="600"/>
              </a:spcBef>
              <a:spcAft>
                <a:spcPts val="600"/>
              </a:spcAft>
              <a:buSzPct val="125000"/>
              <a:buFont typeface="Calibri" panose="020F0502020204030204" pitchFamily="34" charset="0"/>
              <a:buChar char="●"/>
            </a:pPr>
            <a:r>
              <a:rPr lang="en-US" sz="1000" b="1" dirty="0">
                <a:solidFill>
                  <a:schemeClr val="bg1"/>
                </a:solidFill>
                <a:highlight>
                  <a:srgbClr val="002342"/>
                </a:highlight>
                <a:latin typeface="Maven Pro" pitchFamily="2" charset="0"/>
              </a:rPr>
              <a:t>WITH UNIQUE MICROPORE BLANKET TECHNOLOGY</a:t>
            </a:r>
          </a:p>
        </p:txBody>
      </p:sp>
      <p:sp>
        <p:nvSpPr>
          <p:cNvPr id="44" name="Rectangle 43">
            <a:extLst>
              <a:ext uri="{FF2B5EF4-FFF2-40B4-BE49-F238E27FC236}">
                <a16:creationId xmlns:a16="http://schemas.microsoft.com/office/drawing/2014/main" id="{6CFF93A2-25C1-411C-B029-619F74BBBA5B}"/>
              </a:ext>
            </a:extLst>
          </p:cNvPr>
          <p:cNvSpPr/>
          <p:nvPr/>
        </p:nvSpPr>
        <p:spPr>
          <a:xfrm>
            <a:off x="5042801" y="4101042"/>
            <a:ext cx="837224" cy="154225"/>
          </a:xfrm>
          <a:prstGeom prst="rect">
            <a:avLst/>
          </a:prstGeom>
          <a:solidFill>
            <a:srgbClr val="FFC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45" name="Graphic 44">
            <a:extLst>
              <a:ext uri="{FF2B5EF4-FFF2-40B4-BE49-F238E27FC236}">
                <a16:creationId xmlns:a16="http://schemas.microsoft.com/office/drawing/2014/main" id="{CE506073-43F5-4759-B462-3463E102038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5334" r="35444"/>
          <a:stretch/>
        </p:blipFill>
        <p:spPr>
          <a:xfrm>
            <a:off x="4833015" y="3986201"/>
            <a:ext cx="1227075" cy="325583"/>
          </a:xfrm>
          <a:prstGeom prst="rect">
            <a:avLst/>
          </a:prstGeom>
        </p:spPr>
      </p:pic>
      <p:sp>
        <p:nvSpPr>
          <p:cNvPr id="46" name="TextBox 45">
            <a:extLst>
              <a:ext uri="{FF2B5EF4-FFF2-40B4-BE49-F238E27FC236}">
                <a16:creationId xmlns:a16="http://schemas.microsoft.com/office/drawing/2014/main" id="{9922AB01-4319-4935-B1EF-6AFA20175A5A}"/>
              </a:ext>
            </a:extLst>
          </p:cNvPr>
          <p:cNvSpPr txBox="1"/>
          <p:nvPr/>
        </p:nvSpPr>
        <p:spPr>
          <a:xfrm>
            <a:off x="4665894" y="4363487"/>
            <a:ext cx="1561314" cy="338554"/>
          </a:xfrm>
          <a:prstGeom prst="rect">
            <a:avLst/>
          </a:prstGeom>
          <a:noFill/>
        </p:spPr>
        <p:txBody>
          <a:bodyPr wrap="square" rtlCol="0">
            <a:spAutoFit/>
          </a:bodyPr>
          <a:lstStyle/>
          <a:p>
            <a:pPr algn="ctr"/>
            <a:r>
              <a:rPr lang="en-AU" sz="800" b="1" spc="20" dirty="0">
                <a:solidFill>
                  <a:schemeClr val="bg1"/>
                </a:solidFill>
                <a:latin typeface="Grandview" panose="020B0502040204020203" pitchFamily="34" charset="0"/>
              </a:rPr>
              <a:t>ESSENTIAL CARE BEFORE,</a:t>
            </a:r>
          </a:p>
          <a:p>
            <a:pPr algn="ctr"/>
            <a:r>
              <a:rPr lang="en-AU" sz="800" b="1" dirty="0">
                <a:solidFill>
                  <a:schemeClr val="bg1"/>
                </a:solidFill>
                <a:latin typeface="Grandview" panose="020B0502040204020203" pitchFamily="34" charset="0"/>
              </a:rPr>
              <a:t>DURING &amp; AFTER SURGERY</a:t>
            </a:r>
          </a:p>
        </p:txBody>
      </p:sp>
      <p:sp>
        <p:nvSpPr>
          <p:cNvPr id="49" name="Rectangle 48">
            <a:extLst>
              <a:ext uri="{FF2B5EF4-FFF2-40B4-BE49-F238E27FC236}">
                <a16:creationId xmlns:a16="http://schemas.microsoft.com/office/drawing/2014/main" id="{CA05309D-E19B-4F9A-A41D-577A839D0C3C}"/>
              </a:ext>
            </a:extLst>
          </p:cNvPr>
          <p:cNvSpPr/>
          <p:nvPr/>
        </p:nvSpPr>
        <p:spPr>
          <a:xfrm>
            <a:off x="-5170" y="6727896"/>
            <a:ext cx="6863170" cy="291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5A279CE1-E1C4-4B61-8297-5ADEBB898D16}"/>
              </a:ext>
            </a:extLst>
          </p:cNvPr>
          <p:cNvGrpSpPr/>
          <p:nvPr/>
        </p:nvGrpSpPr>
        <p:grpSpPr>
          <a:xfrm>
            <a:off x="171476" y="14255424"/>
            <a:ext cx="1366629" cy="349250"/>
            <a:chOff x="789878" y="2107304"/>
            <a:chExt cx="1041069" cy="272750"/>
          </a:xfrm>
          <a:solidFill>
            <a:schemeClr val="bg1"/>
          </a:solidFill>
        </p:grpSpPr>
        <p:sp>
          <p:nvSpPr>
            <p:cNvPr id="60" name="Oval 59">
              <a:extLst>
                <a:ext uri="{FF2B5EF4-FFF2-40B4-BE49-F238E27FC236}">
                  <a16:creationId xmlns:a16="http://schemas.microsoft.com/office/drawing/2014/main" id="{030D8C30-985C-42DD-ABB7-07C0E823DB55}"/>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F7E9472A-C568-46C0-B069-A47510CEEA61}"/>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A4DD4E43-F6A7-480E-8388-D6D3CE8E5784}"/>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6" name="Graphic 55">
            <a:extLst>
              <a:ext uri="{FF2B5EF4-FFF2-40B4-BE49-F238E27FC236}">
                <a16:creationId xmlns:a16="http://schemas.microsoft.com/office/drawing/2014/main" id="{AF65D740-37B7-46A4-9385-C8FDCC6730E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251515" y="14290568"/>
            <a:ext cx="312666" cy="275167"/>
          </a:xfrm>
          <a:prstGeom prst="rect">
            <a:avLst/>
          </a:prstGeom>
        </p:spPr>
      </p:pic>
      <p:sp>
        <p:nvSpPr>
          <p:cNvPr id="57" name="TextBox 56">
            <a:extLst>
              <a:ext uri="{FF2B5EF4-FFF2-40B4-BE49-F238E27FC236}">
                <a16:creationId xmlns:a16="http://schemas.microsoft.com/office/drawing/2014/main" id="{DB8699B7-C7F8-4C58-B65F-B055FD88A770}"/>
              </a:ext>
            </a:extLst>
          </p:cNvPr>
          <p:cNvSpPr txBox="1"/>
          <p:nvPr/>
        </p:nvSpPr>
        <p:spPr>
          <a:xfrm>
            <a:off x="518674" y="14337647"/>
            <a:ext cx="1015021" cy="207749"/>
          </a:xfrm>
          <a:prstGeom prst="rect">
            <a:avLst/>
          </a:prstGeom>
          <a:noFill/>
        </p:spPr>
        <p:txBody>
          <a:bodyPr wrap="none" rtlCol="0">
            <a:spAutoFit/>
          </a:bodyPr>
          <a:lstStyle/>
          <a:p>
            <a:r>
              <a:rPr lang="en-US" sz="750" b="1" dirty="0">
                <a:solidFill>
                  <a:srgbClr val="084786"/>
                </a:solidFill>
                <a:latin typeface="Grandview" panose="020B0502040204020203" pitchFamily="34" charset="0"/>
                <a:cs typeface="Lucida Sans" panose="020B0602040502020204" pitchFamily="34" charset="0"/>
              </a:rPr>
              <a:t>CARE ESSENTIALS</a:t>
            </a:r>
            <a:endParaRPr lang="en-AU" sz="750" b="1" dirty="0">
              <a:solidFill>
                <a:srgbClr val="084786"/>
              </a:solidFill>
              <a:latin typeface="Grandview" panose="020B0502040204020203" pitchFamily="34" charset="0"/>
              <a:cs typeface="Lucida Sans" panose="020B0602040502020204" pitchFamily="34" charset="0"/>
            </a:endParaRPr>
          </a:p>
        </p:txBody>
      </p:sp>
      <p:sp>
        <p:nvSpPr>
          <p:cNvPr id="66" name="TextBox 65">
            <a:extLst>
              <a:ext uri="{FF2B5EF4-FFF2-40B4-BE49-F238E27FC236}">
                <a16:creationId xmlns:a16="http://schemas.microsoft.com/office/drawing/2014/main" id="{B09A92B6-C3F3-457F-ACA0-31479482E466}"/>
              </a:ext>
            </a:extLst>
          </p:cNvPr>
          <p:cNvSpPr txBox="1"/>
          <p:nvPr/>
        </p:nvSpPr>
        <p:spPr>
          <a:xfrm>
            <a:off x="5281487" y="14009341"/>
            <a:ext cx="1173719" cy="815608"/>
          </a:xfrm>
          <a:prstGeom prst="rect">
            <a:avLst/>
          </a:prstGeom>
          <a:noFill/>
          <a:ln>
            <a:noFill/>
          </a:ln>
        </p:spPr>
        <p:txBody>
          <a:bodyPr wrap="none" rtlCol="0">
            <a:spAutoFit/>
          </a:bodyPr>
          <a:lstStyle/>
          <a:p>
            <a:r>
              <a:rPr lang="en-US" sz="900" b="1" dirty="0">
                <a:solidFill>
                  <a:srgbClr val="FFC057"/>
                </a:solidFill>
                <a:latin typeface="Grandview" panose="020B0502040204020203" pitchFamily="34" charset="0"/>
                <a:cs typeface="Lucida Sans" panose="020B0602040502020204" pitchFamily="34" charset="0"/>
              </a:rPr>
              <a:t>Support</a:t>
            </a:r>
          </a:p>
          <a:p>
            <a:endParaRPr lang="en-US" sz="700" u="sng" dirty="0">
              <a:solidFill>
                <a:schemeClr val="bg1"/>
              </a:solidFill>
              <a:latin typeface="Grandview" panose="020B0502040204020203" pitchFamily="34" charset="0"/>
              <a:cs typeface="Lucida Sans" panose="020B0602040502020204" pitchFamily="34" charset="0"/>
            </a:endParaRP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Privacy Policy</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Terms &amp; Conditions</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Catalogue &amp; Documents</a:t>
            </a:r>
            <a:endParaRPr lang="en-AU" sz="700" u="sng" dirty="0">
              <a:solidFill>
                <a:schemeClr val="bg1"/>
              </a:solidFill>
              <a:latin typeface="Grandview" panose="020B0502040204020203" pitchFamily="34" charset="0"/>
              <a:cs typeface="Lucida Sans" panose="020B0602040502020204" pitchFamily="34" charset="0"/>
            </a:endParaRPr>
          </a:p>
        </p:txBody>
      </p:sp>
      <p:pic>
        <p:nvPicPr>
          <p:cNvPr id="3" name="Graphic 2" descr="Envelope">
            <a:extLst>
              <a:ext uri="{FF2B5EF4-FFF2-40B4-BE49-F238E27FC236}">
                <a16:creationId xmlns:a16="http://schemas.microsoft.com/office/drawing/2014/main" id="{C1DDC867-2A39-4F75-8292-D9C27EDF2B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4250" y="576011"/>
            <a:ext cx="197530" cy="197530"/>
          </a:xfrm>
          <a:prstGeom prst="rect">
            <a:avLst/>
          </a:prstGeom>
        </p:spPr>
      </p:pic>
      <p:pic>
        <p:nvPicPr>
          <p:cNvPr id="7" name="Graphic 6" descr="Receiver">
            <a:extLst>
              <a:ext uri="{FF2B5EF4-FFF2-40B4-BE49-F238E27FC236}">
                <a16:creationId xmlns:a16="http://schemas.microsoft.com/office/drawing/2014/main" id="{2C578D55-C538-4EE6-9070-6266A6DE5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5106" y="587125"/>
            <a:ext cx="169564" cy="169564"/>
          </a:xfrm>
          <a:prstGeom prst="rect">
            <a:avLst/>
          </a:prstGeom>
        </p:spPr>
      </p:pic>
      <p:pic>
        <p:nvPicPr>
          <p:cNvPr id="20" name="Picture 19">
            <a:extLst>
              <a:ext uri="{FF2B5EF4-FFF2-40B4-BE49-F238E27FC236}">
                <a16:creationId xmlns:a16="http://schemas.microsoft.com/office/drawing/2014/main" id="{EB3A1791-3596-4BB1-95D0-AC9EB184F757}"/>
              </a:ext>
            </a:extLst>
          </p:cNvPr>
          <p:cNvPicPr>
            <a:picLocks noChangeAspect="1"/>
          </p:cNvPicPr>
          <p:nvPr/>
        </p:nvPicPr>
        <p:blipFill rotWithShape="1">
          <a:blip r:embed="rId11">
            <a:extLst>
              <a:ext uri="{28A0092B-C50C-407E-A947-70E740481C1C}">
                <a14:useLocalDpi xmlns:a14="http://schemas.microsoft.com/office/drawing/2010/main" val="0"/>
              </a:ext>
            </a:extLst>
          </a:blip>
          <a:srcRect r="3251" b="15245"/>
          <a:stretch/>
        </p:blipFill>
        <p:spPr>
          <a:xfrm>
            <a:off x="4525613" y="4796201"/>
            <a:ext cx="2332391" cy="1938986"/>
          </a:xfrm>
          <a:prstGeom prst="rect">
            <a:avLst/>
          </a:prstGeom>
        </p:spPr>
      </p:pic>
      <p:grpSp>
        <p:nvGrpSpPr>
          <p:cNvPr id="53" name="Group 52">
            <a:extLst>
              <a:ext uri="{FF2B5EF4-FFF2-40B4-BE49-F238E27FC236}">
                <a16:creationId xmlns:a16="http://schemas.microsoft.com/office/drawing/2014/main" id="{744EA9B2-945C-4D5F-B236-69D26C587A2C}"/>
              </a:ext>
            </a:extLst>
          </p:cNvPr>
          <p:cNvGrpSpPr/>
          <p:nvPr/>
        </p:nvGrpSpPr>
        <p:grpSpPr>
          <a:xfrm>
            <a:off x="649634" y="5975123"/>
            <a:ext cx="1041069" cy="272750"/>
            <a:chOff x="789878" y="2107304"/>
            <a:chExt cx="1041069" cy="272750"/>
          </a:xfrm>
          <a:solidFill>
            <a:srgbClr val="FFC057"/>
          </a:solidFill>
        </p:grpSpPr>
        <p:sp>
          <p:nvSpPr>
            <p:cNvPr id="54" name="Oval 53">
              <a:extLst>
                <a:ext uri="{FF2B5EF4-FFF2-40B4-BE49-F238E27FC236}">
                  <a16:creationId xmlns:a16="http://schemas.microsoft.com/office/drawing/2014/main" id="{329DBAAE-B734-4021-8D20-BBF9497E96FB}"/>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68AD8209-E43C-4943-A6DC-F8F01D68E1C8}"/>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3971546D-BD6C-440F-8451-0EE0B9FC7FE0}"/>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0" name="TextBox 69">
            <a:extLst>
              <a:ext uri="{FF2B5EF4-FFF2-40B4-BE49-F238E27FC236}">
                <a16:creationId xmlns:a16="http://schemas.microsoft.com/office/drawing/2014/main" id="{068CC6F5-0617-4BEA-818C-56D4738F83CA}"/>
              </a:ext>
            </a:extLst>
          </p:cNvPr>
          <p:cNvSpPr txBox="1"/>
          <p:nvPr/>
        </p:nvSpPr>
        <p:spPr>
          <a:xfrm>
            <a:off x="680693" y="6001773"/>
            <a:ext cx="962707" cy="215444"/>
          </a:xfrm>
          <a:prstGeom prst="rect">
            <a:avLst/>
          </a:prstGeom>
          <a:noFill/>
        </p:spPr>
        <p:txBody>
          <a:bodyPr wrap="square" rtlCol="0">
            <a:spAutoFit/>
          </a:bodyPr>
          <a:lstStyle/>
          <a:p>
            <a:r>
              <a:rPr lang="en-US" sz="800" dirty="0">
                <a:solidFill>
                  <a:srgbClr val="002342"/>
                </a:solidFill>
                <a:latin typeface="Rubik Medium" pitchFamily="2" charset="-79"/>
                <a:cs typeface="Rubik Medium" pitchFamily="2" charset="-79"/>
              </a:rPr>
              <a:t>FIND OUT MORE</a:t>
            </a:r>
            <a:endParaRPr lang="en-AU" sz="800" dirty="0">
              <a:solidFill>
                <a:srgbClr val="002342"/>
              </a:solidFill>
              <a:latin typeface="Rubik Medium" pitchFamily="2" charset="-79"/>
              <a:cs typeface="Rubik Medium" pitchFamily="2" charset="-79"/>
            </a:endParaRPr>
          </a:p>
        </p:txBody>
      </p:sp>
      <p:sp>
        <p:nvSpPr>
          <p:cNvPr id="71" name="TextBox 70">
            <a:extLst>
              <a:ext uri="{FF2B5EF4-FFF2-40B4-BE49-F238E27FC236}">
                <a16:creationId xmlns:a16="http://schemas.microsoft.com/office/drawing/2014/main" id="{2C43CF11-3889-453F-AC4B-4C6C5257FFC9}"/>
              </a:ext>
            </a:extLst>
          </p:cNvPr>
          <p:cNvSpPr txBox="1"/>
          <p:nvPr/>
        </p:nvSpPr>
        <p:spPr>
          <a:xfrm>
            <a:off x="1474632" y="5977581"/>
            <a:ext cx="183057" cy="246221"/>
          </a:xfrm>
          <a:prstGeom prst="rect">
            <a:avLst/>
          </a:prstGeom>
          <a:noFill/>
        </p:spPr>
        <p:txBody>
          <a:bodyPr wrap="square" rtlCol="0">
            <a:spAutoFit/>
          </a:bodyPr>
          <a:lstStyle/>
          <a:p>
            <a:r>
              <a:rPr lang="en-US" sz="1000" dirty="0">
                <a:solidFill>
                  <a:srgbClr val="002342"/>
                </a:solidFill>
                <a:latin typeface="Grandview" panose="020B0502040204020203" pitchFamily="34" charset="0"/>
              </a:rPr>
              <a:t>&gt;</a:t>
            </a:r>
            <a:endParaRPr lang="en-AU" sz="1000" dirty="0">
              <a:solidFill>
                <a:srgbClr val="002342"/>
              </a:solidFill>
              <a:latin typeface="Grandview" panose="020B0502040204020203" pitchFamily="34" charset="0"/>
            </a:endParaRPr>
          </a:p>
        </p:txBody>
      </p:sp>
      <p:sp>
        <p:nvSpPr>
          <p:cNvPr id="72" name="TextBox 71">
            <a:extLst>
              <a:ext uri="{FF2B5EF4-FFF2-40B4-BE49-F238E27FC236}">
                <a16:creationId xmlns:a16="http://schemas.microsoft.com/office/drawing/2014/main" id="{9B65811E-D8C7-416D-B65D-2C9DFB4C1D00}"/>
              </a:ext>
            </a:extLst>
          </p:cNvPr>
          <p:cNvSpPr txBox="1"/>
          <p:nvPr/>
        </p:nvSpPr>
        <p:spPr>
          <a:xfrm>
            <a:off x="305701" y="6918035"/>
            <a:ext cx="4291224" cy="369332"/>
          </a:xfrm>
          <a:prstGeom prst="rect">
            <a:avLst/>
          </a:prstGeom>
          <a:noFill/>
        </p:spPr>
        <p:txBody>
          <a:bodyPr wrap="square" rtlCol="0">
            <a:spAutoFit/>
          </a:bodyPr>
          <a:lstStyle/>
          <a:p>
            <a:r>
              <a:rPr lang="en-US" dirty="0">
                <a:solidFill>
                  <a:srgbClr val="11355A"/>
                </a:solidFill>
                <a:latin typeface="Rubik Medium" pitchFamily="2" charset="-79"/>
                <a:cs typeface="Rubik Medium" pitchFamily="2" charset="-79"/>
              </a:rPr>
              <a:t>Our Products</a:t>
            </a:r>
            <a:endParaRPr lang="en-US" sz="900" b="1" dirty="0">
              <a:solidFill>
                <a:srgbClr val="11355A"/>
              </a:solidFill>
              <a:latin typeface="Nunito" pitchFamily="2" charset="0"/>
            </a:endParaRPr>
          </a:p>
        </p:txBody>
      </p:sp>
      <p:cxnSp>
        <p:nvCxnSpPr>
          <p:cNvPr id="73" name="Straight Connector 72">
            <a:extLst>
              <a:ext uri="{FF2B5EF4-FFF2-40B4-BE49-F238E27FC236}">
                <a16:creationId xmlns:a16="http://schemas.microsoft.com/office/drawing/2014/main" id="{5E479018-8341-4FA9-A33E-D9495FDB1ABC}"/>
              </a:ext>
            </a:extLst>
          </p:cNvPr>
          <p:cNvCxnSpPr>
            <a:cxnSpLocks/>
          </p:cNvCxnSpPr>
          <p:nvPr/>
        </p:nvCxnSpPr>
        <p:spPr>
          <a:xfrm>
            <a:off x="443120" y="7287367"/>
            <a:ext cx="1387828" cy="0"/>
          </a:xfrm>
          <a:prstGeom prst="line">
            <a:avLst/>
          </a:prstGeom>
          <a:ln w="38100">
            <a:solidFill>
              <a:srgbClr val="11355A"/>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F106CCF-FDA6-4F29-A29D-EA4640310433}"/>
              </a:ext>
            </a:extLst>
          </p:cNvPr>
          <p:cNvSpPr/>
          <p:nvPr/>
        </p:nvSpPr>
        <p:spPr>
          <a:xfrm>
            <a:off x="45820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Rounded Corners 76">
            <a:extLst>
              <a:ext uri="{FF2B5EF4-FFF2-40B4-BE49-F238E27FC236}">
                <a16:creationId xmlns:a16="http://schemas.microsoft.com/office/drawing/2014/main" id="{C3377AF9-D4C0-4386-88D1-874E68140794}"/>
              </a:ext>
            </a:extLst>
          </p:cNvPr>
          <p:cNvSpPr/>
          <p:nvPr/>
        </p:nvSpPr>
        <p:spPr>
          <a:xfrm>
            <a:off x="200095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Rounded Corners 77">
            <a:extLst>
              <a:ext uri="{FF2B5EF4-FFF2-40B4-BE49-F238E27FC236}">
                <a16:creationId xmlns:a16="http://schemas.microsoft.com/office/drawing/2014/main" id="{056E8959-2D54-4AAE-8B12-A845A61D39F0}"/>
              </a:ext>
            </a:extLst>
          </p:cNvPr>
          <p:cNvSpPr/>
          <p:nvPr/>
        </p:nvSpPr>
        <p:spPr>
          <a:xfrm>
            <a:off x="353980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Rounded Corners 78">
            <a:extLst>
              <a:ext uri="{FF2B5EF4-FFF2-40B4-BE49-F238E27FC236}">
                <a16:creationId xmlns:a16="http://schemas.microsoft.com/office/drawing/2014/main" id="{11738B65-F67E-44E9-BE71-72CB44478CD2}"/>
              </a:ext>
            </a:extLst>
          </p:cNvPr>
          <p:cNvSpPr/>
          <p:nvPr/>
        </p:nvSpPr>
        <p:spPr>
          <a:xfrm>
            <a:off x="5076446"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B43858C6-331C-41FB-A8E2-B1134FEB3753}"/>
              </a:ext>
            </a:extLst>
          </p:cNvPr>
          <p:cNvSpPr/>
          <p:nvPr/>
        </p:nvSpPr>
        <p:spPr>
          <a:xfrm>
            <a:off x="458206" y="9035807"/>
            <a:ext cx="327803" cy="327803"/>
          </a:xfrm>
          <a:prstGeom prst="ellipse">
            <a:avLst/>
          </a:prstGeom>
          <a:solidFill>
            <a:srgbClr val="FFC0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0" name="Oval 79">
            <a:extLst>
              <a:ext uri="{FF2B5EF4-FFF2-40B4-BE49-F238E27FC236}">
                <a16:creationId xmlns:a16="http://schemas.microsoft.com/office/drawing/2014/main" id="{B558E7BC-93C8-4E26-8082-4640D27310FC}"/>
              </a:ext>
            </a:extLst>
          </p:cNvPr>
          <p:cNvSpPr/>
          <p:nvPr/>
        </p:nvSpPr>
        <p:spPr>
          <a:xfrm>
            <a:off x="915938" y="9035807"/>
            <a:ext cx="327803" cy="327803"/>
          </a:xfrm>
          <a:prstGeom prst="ellipse">
            <a:avLst/>
          </a:prstGeom>
          <a:solidFill>
            <a:srgbClr val="FFC0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Graphic 37">
            <a:extLst>
              <a:ext uri="{FF2B5EF4-FFF2-40B4-BE49-F238E27FC236}">
                <a16:creationId xmlns:a16="http://schemas.microsoft.com/office/drawing/2014/main" id="{ADB28493-3864-4350-9BC3-7E4BF488B6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0642" y="9068393"/>
            <a:ext cx="266967" cy="266967"/>
          </a:xfrm>
          <a:prstGeom prst="rect">
            <a:avLst/>
          </a:prstGeom>
        </p:spPr>
      </p:pic>
      <p:pic>
        <p:nvPicPr>
          <p:cNvPr id="81" name="Graphic 80">
            <a:extLst>
              <a:ext uri="{FF2B5EF4-FFF2-40B4-BE49-F238E27FC236}">
                <a16:creationId xmlns:a16="http://schemas.microsoft.com/office/drawing/2014/main" id="{37FDCEEE-8F23-4CC3-AA24-5C7D4C2BBB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484887" y="9068393"/>
            <a:ext cx="266967" cy="266967"/>
          </a:xfrm>
          <a:prstGeom prst="rect">
            <a:avLst/>
          </a:prstGeom>
        </p:spPr>
      </p:pic>
      <p:sp>
        <p:nvSpPr>
          <p:cNvPr id="39" name="TextBox 38">
            <a:extLst>
              <a:ext uri="{FF2B5EF4-FFF2-40B4-BE49-F238E27FC236}">
                <a16:creationId xmlns:a16="http://schemas.microsoft.com/office/drawing/2014/main" id="{709FCB9B-41AB-402C-8375-B395F9763443}"/>
              </a:ext>
            </a:extLst>
          </p:cNvPr>
          <p:cNvSpPr txBox="1"/>
          <p:nvPr/>
        </p:nvSpPr>
        <p:spPr>
          <a:xfrm>
            <a:off x="680692" y="8259649"/>
            <a:ext cx="857927" cy="415498"/>
          </a:xfrm>
          <a:prstGeom prst="rect">
            <a:avLst/>
          </a:prstGeom>
          <a:noFill/>
        </p:spPr>
        <p:txBody>
          <a:bodyPr wrap="none" rtlCol="0">
            <a:spAutoFit/>
          </a:bodyPr>
          <a:lstStyle/>
          <a:p>
            <a:pPr algn="ctr"/>
            <a:r>
              <a:rPr lang="en-AU" sz="1050" b="1" dirty="0">
                <a:solidFill>
                  <a:srgbClr val="11355A"/>
                </a:solidFill>
                <a:latin typeface="Maven Pro" pitchFamily="2" charset="0"/>
              </a:rPr>
              <a:t>WARMING</a:t>
            </a:r>
          </a:p>
          <a:p>
            <a:pPr algn="ctr"/>
            <a:r>
              <a:rPr lang="en-AU" sz="1050" b="1" dirty="0">
                <a:solidFill>
                  <a:srgbClr val="11355A"/>
                </a:solidFill>
                <a:latin typeface="Maven Pro" pitchFamily="2" charset="0"/>
              </a:rPr>
              <a:t>MACHINE</a:t>
            </a:r>
          </a:p>
        </p:txBody>
      </p:sp>
      <p:sp>
        <p:nvSpPr>
          <p:cNvPr id="82" name="TextBox 81">
            <a:extLst>
              <a:ext uri="{FF2B5EF4-FFF2-40B4-BE49-F238E27FC236}">
                <a16:creationId xmlns:a16="http://schemas.microsoft.com/office/drawing/2014/main" id="{51AE542E-6AEA-412F-9470-093BF16B2D0A}"/>
              </a:ext>
            </a:extLst>
          </p:cNvPr>
          <p:cNvSpPr txBox="1"/>
          <p:nvPr/>
        </p:nvSpPr>
        <p:spPr>
          <a:xfrm>
            <a:off x="2249737" y="8279466"/>
            <a:ext cx="867545" cy="415498"/>
          </a:xfrm>
          <a:prstGeom prst="rect">
            <a:avLst/>
          </a:prstGeom>
          <a:noFill/>
        </p:spPr>
        <p:txBody>
          <a:bodyPr wrap="none" rtlCol="0">
            <a:spAutoFit/>
          </a:bodyPr>
          <a:lstStyle/>
          <a:p>
            <a:pPr algn="ctr"/>
            <a:r>
              <a:rPr lang="en-AU" sz="1050" b="1" dirty="0">
                <a:solidFill>
                  <a:srgbClr val="11355A"/>
                </a:solidFill>
                <a:latin typeface="Maven Pro" pitchFamily="2" charset="0"/>
              </a:rPr>
              <a:t>WARMING</a:t>
            </a:r>
          </a:p>
          <a:p>
            <a:pPr algn="ctr"/>
            <a:r>
              <a:rPr lang="en-AU" sz="1050" b="1" dirty="0">
                <a:solidFill>
                  <a:srgbClr val="11355A"/>
                </a:solidFill>
                <a:latin typeface="Maven Pro" pitchFamily="2" charset="0"/>
              </a:rPr>
              <a:t>BLANKETS</a:t>
            </a:r>
          </a:p>
        </p:txBody>
      </p:sp>
      <p:sp>
        <p:nvSpPr>
          <p:cNvPr id="83" name="TextBox 82">
            <a:extLst>
              <a:ext uri="{FF2B5EF4-FFF2-40B4-BE49-F238E27FC236}">
                <a16:creationId xmlns:a16="http://schemas.microsoft.com/office/drawing/2014/main" id="{50BA371B-B995-460D-85EB-F0F004E4F822}"/>
              </a:ext>
            </a:extLst>
          </p:cNvPr>
          <p:cNvSpPr txBox="1"/>
          <p:nvPr/>
        </p:nvSpPr>
        <p:spPr>
          <a:xfrm>
            <a:off x="3507256" y="8279466"/>
            <a:ext cx="1430200" cy="415498"/>
          </a:xfrm>
          <a:prstGeom prst="rect">
            <a:avLst/>
          </a:prstGeom>
          <a:noFill/>
        </p:spPr>
        <p:txBody>
          <a:bodyPr wrap="none" rtlCol="0">
            <a:spAutoFit/>
          </a:bodyPr>
          <a:lstStyle/>
          <a:p>
            <a:pPr algn="ctr"/>
            <a:r>
              <a:rPr lang="en-AU" sz="1050" b="1" dirty="0">
                <a:solidFill>
                  <a:srgbClr val="11355A"/>
                </a:solidFill>
                <a:latin typeface="Maven Pro" pitchFamily="2" charset="0"/>
              </a:rPr>
              <a:t>SURGICAL MASKS /</a:t>
            </a:r>
          </a:p>
          <a:p>
            <a:pPr algn="ctr"/>
            <a:r>
              <a:rPr lang="en-AU" sz="1050" b="1" dirty="0">
                <a:solidFill>
                  <a:srgbClr val="11355A"/>
                </a:solidFill>
                <a:latin typeface="Maven Pro" pitchFamily="2" charset="0"/>
              </a:rPr>
              <a:t>RESPIRATORS</a:t>
            </a:r>
          </a:p>
        </p:txBody>
      </p:sp>
      <p:sp>
        <p:nvSpPr>
          <p:cNvPr id="84" name="TextBox 83">
            <a:extLst>
              <a:ext uri="{FF2B5EF4-FFF2-40B4-BE49-F238E27FC236}">
                <a16:creationId xmlns:a16="http://schemas.microsoft.com/office/drawing/2014/main" id="{EB3CB172-41A3-4CFF-B463-0C82C5972AC9}"/>
              </a:ext>
            </a:extLst>
          </p:cNvPr>
          <p:cNvSpPr txBox="1"/>
          <p:nvPr/>
        </p:nvSpPr>
        <p:spPr>
          <a:xfrm>
            <a:off x="5202551" y="8279466"/>
            <a:ext cx="1162498" cy="415498"/>
          </a:xfrm>
          <a:prstGeom prst="rect">
            <a:avLst/>
          </a:prstGeom>
          <a:noFill/>
        </p:spPr>
        <p:txBody>
          <a:bodyPr wrap="none" rtlCol="0">
            <a:spAutoFit/>
          </a:bodyPr>
          <a:lstStyle/>
          <a:p>
            <a:pPr algn="ctr"/>
            <a:r>
              <a:rPr lang="en-AU" sz="1050" b="1" dirty="0">
                <a:solidFill>
                  <a:srgbClr val="11355A"/>
                </a:solidFill>
                <a:latin typeface="Maven Pro" pitchFamily="2" charset="0"/>
              </a:rPr>
              <a:t>STERILISATION</a:t>
            </a:r>
          </a:p>
          <a:p>
            <a:pPr algn="ctr"/>
            <a:r>
              <a:rPr lang="en-AU" sz="1050" b="1" dirty="0">
                <a:solidFill>
                  <a:srgbClr val="11355A"/>
                </a:solidFill>
                <a:latin typeface="Maven Pro" pitchFamily="2" charset="0"/>
              </a:rPr>
              <a:t>WRAPS</a:t>
            </a:r>
          </a:p>
        </p:txBody>
      </p:sp>
      <p:pic>
        <p:nvPicPr>
          <p:cNvPr id="47" name="Picture 46">
            <a:extLst>
              <a:ext uri="{FF2B5EF4-FFF2-40B4-BE49-F238E27FC236}">
                <a16:creationId xmlns:a16="http://schemas.microsoft.com/office/drawing/2014/main" id="{C4ACBF61-4959-476A-ADFB-B4F56AA32CF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45985" y="6007755"/>
            <a:ext cx="358466" cy="259888"/>
          </a:xfrm>
          <a:prstGeom prst="rect">
            <a:avLst/>
          </a:prstGeom>
        </p:spPr>
      </p:pic>
      <p:pic>
        <p:nvPicPr>
          <p:cNvPr id="50" name="Picture 49">
            <a:extLst>
              <a:ext uri="{FF2B5EF4-FFF2-40B4-BE49-F238E27FC236}">
                <a16:creationId xmlns:a16="http://schemas.microsoft.com/office/drawing/2014/main" id="{BB5F048C-9B9C-4AA4-9EE7-7D01A047BF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88757" y="6027471"/>
            <a:ext cx="537699" cy="219561"/>
          </a:xfrm>
          <a:prstGeom prst="rect">
            <a:avLst/>
          </a:prstGeom>
        </p:spPr>
      </p:pic>
      <p:pic>
        <p:nvPicPr>
          <p:cNvPr id="86" name="Picture 85">
            <a:extLst>
              <a:ext uri="{FF2B5EF4-FFF2-40B4-BE49-F238E27FC236}">
                <a16:creationId xmlns:a16="http://schemas.microsoft.com/office/drawing/2014/main" id="{BAC6E48B-FEB3-4499-9ACC-D12B2395E7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6676" y="6007305"/>
            <a:ext cx="358466" cy="259888"/>
          </a:xfrm>
          <a:prstGeom prst="rect">
            <a:avLst/>
          </a:prstGeom>
        </p:spPr>
      </p:pic>
      <p:sp>
        <p:nvSpPr>
          <p:cNvPr id="87" name="TextBox 86">
            <a:extLst>
              <a:ext uri="{FF2B5EF4-FFF2-40B4-BE49-F238E27FC236}">
                <a16:creationId xmlns:a16="http://schemas.microsoft.com/office/drawing/2014/main" id="{C86E10E4-E6CD-4199-AE30-00A0F03DE378}"/>
              </a:ext>
            </a:extLst>
          </p:cNvPr>
          <p:cNvSpPr txBox="1"/>
          <p:nvPr/>
        </p:nvSpPr>
        <p:spPr>
          <a:xfrm>
            <a:off x="322900" y="9802997"/>
            <a:ext cx="4879653" cy="369332"/>
          </a:xfrm>
          <a:prstGeom prst="rect">
            <a:avLst/>
          </a:prstGeom>
          <a:noFill/>
        </p:spPr>
        <p:txBody>
          <a:bodyPr wrap="square" rtlCol="0">
            <a:spAutoFit/>
          </a:bodyPr>
          <a:lstStyle/>
          <a:p>
            <a:r>
              <a:rPr lang="en-US" dirty="0">
                <a:solidFill>
                  <a:srgbClr val="002342"/>
                </a:solidFill>
                <a:latin typeface="Rubik Medium" pitchFamily="2" charset="-79"/>
                <a:cs typeface="Rubik Medium" pitchFamily="2" charset="-79"/>
              </a:rPr>
              <a:t>20 Years of Industry Experience</a:t>
            </a:r>
            <a:endParaRPr lang="en-US" sz="900" b="1" dirty="0">
              <a:solidFill>
                <a:srgbClr val="002342"/>
              </a:solidFill>
              <a:latin typeface="Nunito" pitchFamily="2" charset="0"/>
            </a:endParaRPr>
          </a:p>
        </p:txBody>
      </p:sp>
      <p:cxnSp>
        <p:nvCxnSpPr>
          <p:cNvPr id="88" name="Straight Connector 87">
            <a:extLst>
              <a:ext uri="{FF2B5EF4-FFF2-40B4-BE49-F238E27FC236}">
                <a16:creationId xmlns:a16="http://schemas.microsoft.com/office/drawing/2014/main" id="{78E93F38-30A9-40AE-B86C-06CC25C5FDFD}"/>
              </a:ext>
            </a:extLst>
          </p:cNvPr>
          <p:cNvCxnSpPr>
            <a:cxnSpLocks/>
          </p:cNvCxnSpPr>
          <p:nvPr/>
        </p:nvCxnSpPr>
        <p:spPr>
          <a:xfrm>
            <a:off x="415741" y="10172329"/>
            <a:ext cx="3598457" cy="0"/>
          </a:xfrm>
          <a:prstGeom prst="line">
            <a:avLst/>
          </a:prstGeom>
          <a:ln w="38100">
            <a:solidFill>
              <a:srgbClr val="FFC05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55B7852-6CE8-4519-BEE6-B4262F007344}"/>
              </a:ext>
            </a:extLst>
          </p:cNvPr>
          <p:cNvSpPr txBox="1"/>
          <p:nvPr/>
        </p:nvSpPr>
        <p:spPr>
          <a:xfrm>
            <a:off x="3729096" y="14022991"/>
            <a:ext cx="1394602" cy="892552"/>
          </a:xfrm>
          <a:prstGeom prst="rect">
            <a:avLst/>
          </a:prstGeom>
          <a:noFill/>
          <a:ln>
            <a:noFill/>
          </a:ln>
        </p:spPr>
        <p:txBody>
          <a:bodyPr wrap="square" rtlCol="0">
            <a:spAutoFit/>
          </a:bodyPr>
          <a:lstStyle/>
          <a:p>
            <a:r>
              <a:rPr lang="en-US" sz="900" b="1" dirty="0">
                <a:solidFill>
                  <a:srgbClr val="FFC057"/>
                </a:solidFill>
                <a:latin typeface="Grandview" panose="020B0502040204020203" pitchFamily="34" charset="0"/>
                <a:cs typeface="Lucida Sans" panose="020B0602040502020204" pitchFamily="34" charset="0"/>
              </a:rPr>
              <a:t>Head Office</a:t>
            </a:r>
          </a:p>
          <a:p>
            <a:endParaRPr lang="en-US" sz="900" b="1" dirty="0">
              <a:solidFill>
                <a:schemeClr val="bg1"/>
              </a:solidFill>
              <a:latin typeface="Grandview" panose="020B0502040204020203" pitchFamily="34" charset="0"/>
              <a:cs typeface="Lucida Sans" panose="020B0602040502020204" pitchFamily="34" charset="0"/>
            </a:endParaRPr>
          </a:p>
          <a:p>
            <a:r>
              <a:rPr lang="en-US" sz="900" dirty="0">
                <a:solidFill>
                  <a:schemeClr val="bg1"/>
                </a:solidFill>
                <a:latin typeface="Grandview" panose="020B0502040204020203" pitchFamily="34" charset="0"/>
                <a:cs typeface="Lucida Sans" panose="020B0602040502020204" pitchFamily="34" charset="0"/>
              </a:rPr>
              <a:t>103 Mornington Street</a:t>
            </a:r>
          </a:p>
          <a:p>
            <a:r>
              <a:rPr lang="en-US" sz="900" dirty="0">
                <a:solidFill>
                  <a:schemeClr val="bg1"/>
                </a:solidFill>
                <a:latin typeface="Grandview" panose="020B0502040204020203" pitchFamily="34" charset="0"/>
                <a:cs typeface="Lucida Sans" panose="020B0602040502020204" pitchFamily="34" charset="0"/>
              </a:rPr>
              <a:t>North Geelong</a:t>
            </a:r>
          </a:p>
          <a:p>
            <a:r>
              <a:rPr lang="en-US" sz="900" dirty="0">
                <a:solidFill>
                  <a:schemeClr val="bg1"/>
                </a:solidFill>
                <a:latin typeface="Grandview" panose="020B0502040204020203" pitchFamily="34" charset="0"/>
                <a:cs typeface="Lucida Sans" panose="020B0602040502020204" pitchFamily="34" charset="0"/>
              </a:rPr>
              <a:t>VIC Australia 3215 </a:t>
            </a:r>
          </a:p>
          <a:p>
            <a:endParaRPr lang="en-US" sz="700" u="sng" dirty="0">
              <a:solidFill>
                <a:schemeClr val="bg1"/>
              </a:solidFill>
              <a:latin typeface="Grandview" panose="020B0502040204020203" pitchFamily="34" charset="0"/>
              <a:cs typeface="Lucida Sans" panose="020B0602040502020204" pitchFamily="34" charset="0"/>
            </a:endParaRPr>
          </a:p>
        </p:txBody>
      </p:sp>
      <p:sp>
        <p:nvSpPr>
          <p:cNvPr id="92" name="TextBox 91">
            <a:extLst>
              <a:ext uri="{FF2B5EF4-FFF2-40B4-BE49-F238E27FC236}">
                <a16:creationId xmlns:a16="http://schemas.microsoft.com/office/drawing/2014/main" id="{7B5D07A5-CEAB-4C45-B55A-CC86CA05D85D}"/>
              </a:ext>
            </a:extLst>
          </p:cNvPr>
          <p:cNvSpPr txBox="1"/>
          <p:nvPr/>
        </p:nvSpPr>
        <p:spPr>
          <a:xfrm>
            <a:off x="1850571" y="14186666"/>
            <a:ext cx="2013113" cy="615553"/>
          </a:xfrm>
          <a:prstGeom prst="rect">
            <a:avLst/>
          </a:prstGeom>
          <a:noFill/>
          <a:ln>
            <a:noFill/>
          </a:ln>
        </p:spPr>
        <p:txBody>
          <a:bodyPr wrap="square" rtlCol="0">
            <a:spAutoFit/>
          </a:bodyPr>
          <a:lstStyle/>
          <a:p>
            <a:r>
              <a:rPr lang="en-US" sz="900" b="1" dirty="0">
                <a:solidFill>
                  <a:schemeClr val="bg1"/>
                </a:solidFill>
                <a:latin typeface="Grandview" panose="020B0502040204020203" pitchFamily="34" charset="0"/>
                <a:cs typeface="Lucida Sans" panose="020B0602040502020204" pitchFamily="34" charset="0"/>
              </a:rPr>
              <a:t>Call </a:t>
            </a:r>
            <a:r>
              <a:rPr lang="en-US" sz="900" b="1" dirty="0">
                <a:solidFill>
                  <a:srgbClr val="FFC057"/>
                </a:solidFill>
                <a:latin typeface="Grandview" panose="020B0502040204020203" pitchFamily="34" charset="0"/>
                <a:cs typeface="Lucida Sans" panose="020B0602040502020204" pitchFamily="34" charset="0"/>
              </a:rPr>
              <a:t>+61 3 5277 1455</a:t>
            </a:r>
          </a:p>
          <a:p>
            <a:endParaRPr lang="en-US" sz="900" b="1" dirty="0">
              <a:solidFill>
                <a:schemeClr val="bg1"/>
              </a:solidFill>
              <a:latin typeface="Grandview" panose="020B0502040204020203" pitchFamily="34" charset="0"/>
              <a:cs typeface="Lucida Sans" panose="020B0602040502020204" pitchFamily="34" charset="0"/>
            </a:endParaRPr>
          </a:p>
          <a:p>
            <a:r>
              <a:rPr lang="en-US" sz="900" b="1" dirty="0">
                <a:solidFill>
                  <a:schemeClr val="bg1"/>
                </a:solidFill>
                <a:latin typeface="Grandview" panose="020B0502040204020203" pitchFamily="34" charset="0"/>
                <a:cs typeface="Lucida Sans" panose="020B0602040502020204" pitchFamily="34" charset="0"/>
              </a:rPr>
              <a:t>Email </a:t>
            </a:r>
            <a:r>
              <a:rPr lang="en-US" sz="800" b="1" dirty="0">
                <a:solidFill>
                  <a:srgbClr val="FFC057"/>
                </a:solidFill>
                <a:latin typeface="Grandview" panose="020B0502040204020203" pitchFamily="34" charset="0"/>
                <a:cs typeface="Lucida Sans" panose="020B0602040502020204" pitchFamily="34" charset="0"/>
              </a:rPr>
              <a:t>sales@careessentials.com.au</a:t>
            </a:r>
          </a:p>
          <a:p>
            <a:endParaRPr lang="en-US" sz="700" u="sng" dirty="0">
              <a:solidFill>
                <a:schemeClr val="bg1"/>
              </a:solidFill>
              <a:latin typeface="Grandview" panose="020B0502040204020203" pitchFamily="34" charset="0"/>
              <a:cs typeface="Lucida Sans" panose="020B0602040502020204" pitchFamily="34" charset="0"/>
            </a:endParaRPr>
          </a:p>
        </p:txBody>
      </p:sp>
      <p:pic>
        <p:nvPicPr>
          <p:cNvPr id="93" name="Graphic 92" descr="Envelope">
            <a:extLst>
              <a:ext uri="{FF2B5EF4-FFF2-40B4-BE49-F238E27FC236}">
                <a16:creationId xmlns:a16="http://schemas.microsoft.com/office/drawing/2014/main" id="{63BE691B-BEFC-43D2-96B0-D899AE5E43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5886" y="14475618"/>
            <a:ext cx="197530" cy="197530"/>
          </a:xfrm>
          <a:prstGeom prst="rect">
            <a:avLst/>
          </a:prstGeom>
        </p:spPr>
      </p:pic>
      <p:pic>
        <p:nvPicPr>
          <p:cNvPr id="94" name="Graphic 93" descr="Receiver">
            <a:extLst>
              <a:ext uri="{FF2B5EF4-FFF2-40B4-BE49-F238E27FC236}">
                <a16:creationId xmlns:a16="http://schemas.microsoft.com/office/drawing/2014/main" id="{15019DBA-BC53-4D20-9231-92F4A6D763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0825" y="14206688"/>
            <a:ext cx="169564" cy="169564"/>
          </a:xfrm>
          <a:prstGeom prst="rect">
            <a:avLst/>
          </a:prstGeom>
        </p:spPr>
      </p:pic>
      <p:pic>
        <p:nvPicPr>
          <p:cNvPr id="98" name="Graphic 97" descr="Box">
            <a:extLst>
              <a:ext uri="{FF2B5EF4-FFF2-40B4-BE49-F238E27FC236}">
                <a16:creationId xmlns:a16="http://schemas.microsoft.com/office/drawing/2014/main" id="{AD95A538-3C44-4459-9A5F-6BCEA908D2A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1943" y="10361610"/>
            <a:ext cx="408949" cy="408949"/>
          </a:xfrm>
          <a:prstGeom prst="rect">
            <a:avLst/>
          </a:prstGeom>
        </p:spPr>
      </p:pic>
      <p:pic>
        <p:nvPicPr>
          <p:cNvPr id="102" name="Graphic 101" descr="Users">
            <a:extLst>
              <a:ext uri="{FF2B5EF4-FFF2-40B4-BE49-F238E27FC236}">
                <a16:creationId xmlns:a16="http://schemas.microsoft.com/office/drawing/2014/main" id="{8A361086-F2B8-4D2B-9D15-30BD577720D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7848" y="12017366"/>
            <a:ext cx="408944" cy="408944"/>
          </a:xfrm>
          <a:prstGeom prst="rect">
            <a:avLst/>
          </a:prstGeom>
        </p:spPr>
      </p:pic>
      <p:pic>
        <p:nvPicPr>
          <p:cNvPr id="104" name="Graphic 103" descr="Medical">
            <a:extLst>
              <a:ext uri="{FF2B5EF4-FFF2-40B4-BE49-F238E27FC236}">
                <a16:creationId xmlns:a16="http://schemas.microsoft.com/office/drawing/2014/main" id="{9E12642E-8169-477E-A229-DB156566140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9476" y="10361607"/>
            <a:ext cx="408944" cy="408944"/>
          </a:xfrm>
          <a:prstGeom prst="rect">
            <a:avLst/>
          </a:prstGeom>
        </p:spPr>
      </p:pic>
      <p:sp>
        <p:nvSpPr>
          <p:cNvPr id="107" name="TextBox 106">
            <a:extLst>
              <a:ext uri="{FF2B5EF4-FFF2-40B4-BE49-F238E27FC236}">
                <a16:creationId xmlns:a16="http://schemas.microsoft.com/office/drawing/2014/main" id="{9A9E3E0F-41C5-4FAD-93DD-A4B1A588684E}"/>
              </a:ext>
            </a:extLst>
          </p:cNvPr>
          <p:cNvSpPr txBox="1"/>
          <p:nvPr/>
        </p:nvSpPr>
        <p:spPr>
          <a:xfrm>
            <a:off x="365035" y="10817631"/>
            <a:ext cx="2439416" cy="1300356"/>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Over 400 Customers</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From major hospitals to general practice, we service the medical industry Australia-wide and 50+ countries around the world.</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108" name="TextBox 107">
            <a:extLst>
              <a:ext uri="{FF2B5EF4-FFF2-40B4-BE49-F238E27FC236}">
                <a16:creationId xmlns:a16="http://schemas.microsoft.com/office/drawing/2014/main" id="{C70F3994-C818-43EC-A4A2-EDC94579B4F8}"/>
              </a:ext>
            </a:extLst>
          </p:cNvPr>
          <p:cNvSpPr txBox="1"/>
          <p:nvPr/>
        </p:nvSpPr>
        <p:spPr>
          <a:xfrm>
            <a:off x="365039" y="12379723"/>
            <a:ext cx="2273389" cy="1300356"/>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100+ Professional Staff</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With quality our top priority, our dedicated staff have been the backbone of our business for over 40 years.</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109" name="TextBox 108">
            <a:extLst>
              <a:ext uri="{FF2B5EF4-FFF2-40B4-BE49-F238E27FC236}">
                <a16:creationId xmlns:a16="http://schemas.microsoft.com/office/drawing/2014/main" id="{A9319855-75FD-4AD2-B8A9-636816838147}"/>
              </a:ext>
            </a:extLst>
          </p:cNvPr>
          <p:cNvSpPr txBox="1"/>
          <p:nvPr/>
        </p:nvSpPr>
        <p:spPr>
          <a:xfrm>
            <a:off x="3335143" y="10798006"/>
            <a:ext cx="2379858" cy="1131079"/>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3 million products</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We have manufacture over three million single-use medical products every year.</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111" name="Rectangle 110">
            <a:extLst>
              <a:ext uri="{FF2B5EF4-FFF2-40B4-BE49-F238E27FC236}">
                <a16:creationId xmlns:a16="http://schemas.microsoft.com/office/drawing/2014/main" id="{6DB47A9D-C79B-4AE1-84F0-FF92DC084BEB}"/>
              </a:ext>
            </a:extLst>
          </p:cNvPr>
          <p:cNvSpPr/>
          <p:nvPr/>
        </p:nvSpPr>
        <p:spPr>
          <a:xfrm>
            <a:off x="-12615" y="0"/>
            <a:ext cx="6880955" cy="4263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9127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extLst>
              <a:ext uri="{FF2B5EF4-FFF2-40B4-BE49-F238E27FC236}">
                <a16:creationId xmlns:a16="http://schemas.microsoft.com/office/drawing/2014/main" id="{E8BC6200-B4BF-4A47-A61C-AB7C26C5189B}"/>
              </a:ext>
            </a:extLst>
          </p:cNvPr>
          <p:cNvSpPr/>
          <p:nvPr/>
        </p:nvSpPr>
        <p:spPr>
          <a:xfrm>
            <a:off x="-12613" y="9653925"/>
            <a:ext cx="6863170" cy="4065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2FA21FAE-91DA-468A-87E1-1DDDF9DC9E9F}"/>
              </a:ext>
            </a:extLst>
          </p:cNvPr>
          <p:cNvSpPr/>
          <p:nvPr/>
        </p:nvSpPr>
        <p:spPr>
          <a:xfrm>
            <a:off x="-5169" y="13719021"/>
            <a:ext cx="6873510" cy="1343946"/>
          </a:xfrm>
          <a:prstGeom prst="rect">
            <a:avLst/>
          </a:prstGeom>
          <a:solidFill>
            <a:srgbClr val="0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Graphic 4">
            <a:extLst>
              <a:ext uri="{FF2B5EF4-FFF2-40B4-BE49-F238E27FC236}">
                <a16:creationId xmlns:a16="http://schemas.microsoft.com/office/drawing/2014/main" id="{A37D3623-D89B-4DA7-9068-EB96351EFBF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354747" y="514682"/>
            <a:ext cx="312666" cy="275167"/>
          </a:xfrm>
          <a:prstGeom prst="rect">
            <a:avLst/>
          </a:prstGeom>
        </p:spPr>
      </p:pic>
      <p:sp>
        <p:nvSpPr>
          <p:cNvPr id="6" name="TextBox 5">
            <a:extLst>
              <a:ext uri="{FF2B5EF4-FFF2-40B4-BE49-F238E27FC236}">
                <a16:creationId xmlns:a16="http://schemas.microsoft.com/office/drawing/2014/main" id="{CF880195-8E1B-4AB4-811C-B9C2EE1BC202}"/>
              </a:ext>
            </a:extLst>
          </p:cNvPr>
          <p:cNvSpPr txBox="1"/>
          <p:nvPr/>
        </p:nvSpPr>
        <p:spPr>
          <a:xfrm>
            <a:off x="640955" y="552234"/>
            <a:ext cx="1130438" cy="230832"/>
          </a:xfrm>
          <a:prstGeom prst="rect">
            <a:avLst/>
          </a:prstGeom>
          <a:noFill/>
        </p:spPr>
        <p:txBody>
          <a:bodyPr wrap="none" rtlCol="0">
            <a:spAutoFit/>
          </a:bodyPr>
          <a:lstStyle/>
          <a:p>
            <a:r>
              <a:rPr lang="en-US" sz="900" dirty="0">
                <a:solidFill>
                  <a:srgbClr val="084786"/>
                </a:solidFill>
                <a:latin typeface="Kanit Medium" pitchFamily="2" charset="-34"/>
                <a:cs typeface="Kanit Medium" pitchFamily="2" charset="-34"/>
              </a:rPr>
              <a:t>CARE ESSENTIALS</a:t>
            </a:r>
            <a:endParaRPr lang="en-AU" sz="900" dirty="0">
              <a:solidFill>
                <a:srgbClr val="084786"/>
              </a:solidFill>
              <a:latin typeface="Kanit Medium" pitchFamily="2" charset="-34"/>
              <a:cs typeface="Kanit Medium" pitchFamily="2" charset="-34"/>
            </a:endParaRPr>
          </a:p>
        </p:txBody>
      </p:sp>
      <p:sp>
        <p:nvSpPr>
          <p:cNvPr id="11" name="TextBox 10">
            <a:extLst>
              <a:ext uri="{FF2B5EF4-FFF2-40B4-BE49-F238E27FC236}">
                <a16:creationId xmlns:a16="http://schemas.microsoft.com/office/drawing/2014/main" id="{E1EAD10A-3726-4344-8D63-8566C39CADC8}"/>
              </a:ext>
            </a:extLst>
          </p:cNvPr>
          <p:cNvSpPr txBox="1"/>
          <p:nvPr/>
        </p:nvSpPr>
        <p:spPr>
          <a:xfrm>
            <a:off x="2216650" y="560422"/>
            <a:ext cx="567784" cy="200055"/>
          </a:xfrm>
          <a:prstGeom prst="rect">
            <a:avLst/>
          </a:prstGeom>
          <a:noFill/>
          <a:ln>
            <a:noFill/>
          </a:ln>
        </p:spPr>
        <p:txBody>
          <a:bodyPr wrap="none" rtlCol="0">
            <a:spAutoFit/>
          </a:bodyPr>
          <a:lstStyle/>
          <a:p>
            <a:r>
              <a:rPr lang="en-US" sz="700" dirty="0">
                <a:solidFill>
                  <a:srgbClr val="002847"/>
                </a:solidFill>
                <a:latin typeface="Maven Pro Medium" pitchFamily="2" charset="0"/>
                <a:cs typeface="Rubik Medium" pitchFamily="2" charset="-79"/>
              </a:rPr>
              <a:t>About Us</a:t>
            </a:r>
            <a:endParaRPr lang="en-AU" sz="700" dirty="0">
              <a:solidFill>
                <a:srgbClr val="002847"/>
              </a:solidFill>
              <a:latin typeface="Maven Pro Medium" pitchFamily="2" charset="0"/>
              <a:cs typeface="Rubik Medium" pitchFamily="2" charset="-79"/>
            </a:endParaRPr>
          </a:p>
        </p:txBody>
      </p:sp>
      <p:sp>
        <p:nvSpPr>
          <p:cNvPr id="12" name="TextBox 11">
            <a:extLst>
              <a:ext uri="{FF2B5EF4-FFF2-40B4-BE49-F238E27FC236}">
                <a16:creationId xmlns:a16="http://schemas.microsoft.com/office/drawing/2014/main" id="{08F21817-C031-4B54-AA0E-0714C3420B93}"/>
              </a:ext>
            </a:extLst>
          </p:cNvPr>
          <p:cNvSpPr txBox="1"/>
          <p:nvPr/>
        </p:nvSpPr>
        <p:spPr>
          <a:xfrm>
            <a:off x="2983243" y="563649"/>
            <a:ext cx="556563"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Products</a:t>
            </a:r>
            <a:endParaRPr lang="en-AU" sz="700" dirty="0">
              <a:solidFill>
                <a:srgbClr val="002847"/>
              </a:solidFill>
              <a:latin typeface="Maven Pro Medium" pitchFamily="2" charset="0"/>
              <a:cs typeface="Rubik Medium" pitchFamily="2" charset="-79"/>
            </a:endParaRPr>
          </a:p>
        </p:txBody>
      </p:sp>
      <p:sp>
        <p:nvSpPr>
          <p:cNvPr id="13" name="TextBox 12">
            <a:extLst>
              <a:ext uri="{FF2B5EF4-FFF2-40B4-BE49-F238E27FC236}">
                <a16:creationId xmlns:a16="http://schemas.microsoft.com/office/drawing/2014/main" id="{80B96BA4-ADB7-4508-86C9-82F543047340}"/>
              </a:ext>
            </a:extLst>
          </p:cNvPr>
          <p:cNvSpPr txBox="1"/>
          <p:nvPr/>
        </p:nvSpPr>
        <p:spPr>
          <a:xfrm>
            <a:off x="3755952" y="556638"/>
            <a:ext cx="516488"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Support</a:t>
            </a:r>
            <a:endParaRPr lang="en-AU" sz="700" dirty="0">
              <a:solidFill>
                <a:srgbClr val="002847"/>
              </a:solidFill>
              <a:latin typeface="Maven Pro Medium" pitchFamily="2" charset="0"/>
              <a:cs typeface="Rubik Medium" pitchFamily="2" charset="-79"/>
            </a:endParaRPr>
          </a:p>
        </p:txBody>
      </p:sp>
      <p:sp>
        <p:nvSpPr>
          <p:cNvPr id="14" name="TextBox 13">
            <a:extLst>
              <a:ext uri="{FF2B5EF4-FFF2-40B4-BE49-F238E27FC236}">
                <a16:creationId xmlns:a16="http://schemas.microsoft.com/office/drawing/2014/main" id="{0745EDA6-B1D3-48AB-BC08-6AED8DAEA557}"/>
              </a:ext>
            </a:extLst>
          </p:cNvPr>
          <p:cNvSpPr txBox="1"/>
          <p:nvPr/>
        </p:nvSpPr>
        <p:spPr>
          <a:xfrm>
            <a:off x="4482176" y="563649"/>
            <a:ext cx="641522"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Contact Us</a:t>
            </a:r>
            <a:endParaRPr lang="en-AU" sz="700" dirty="0">
              <a:solidFill>
                <a:srgbClr val="002847"/>
              </a:solidFill>
              <a:latin typeface="Maven Pro Medium" pitchFamily="2" charset="0"/>
              <a:cs typeface="Rubik Medium" pitchFamily="2" charset="-79"/>
            </a:endParaRPr>
          </a:p>
        </p:txBody>
      </p:sp>
      <p:pic>
        <p:nvPicPr>
          <p:cNvPr id="17" name="Picture 16" descr="A picture containing person&#10;&#10;Description automatically generated">
            <a:extLst>
              <a:ext uri="{FF2B5EF4-FFF2-40B4-BE49-F238E27FC236}">
                <a16:creationId xmlns:a16="http://schemas.microsoft.com/office/drawing/2014/main" id="{4738851B-B5B8-492E-9B2F-F3D7AD7831FF}"/>
              </a:ext>
            </a:extLst>
          </p:cNvPr>
          <p:cNvPicPr>
            <a:picLocks noChangeAspect="1"/>
          </p:cNvPicPr>
          <p:nvPr/>
        </p:nvPicPr>
        <p:blipFill rotWithShape="1">
          <a:blip r:embed="rId4">
            <a:extLst>
              <a:ext uri="{28A0092B-C50C-407E-A947-70E740481C1C}">
                <a14:useLocalDpi xmlns:a14="http://schemas.microsoft.com/office/drawing/2010/main" val="0"/>
              </a:ext>
            </a:extLst>
          </a:blip>
          <a:srcRect b="24724"/>
          <a:stretch/>
        </p:blipFill>
        <p:spPr>
          <a:xfrm>
            <a:off x="0" y="932689"/>
            <a:ext cx="6858000" cy="2903884"/>
          </a:xfrm>
          <a:prstGeom prst="rect">
            <a:avLst/>
          </a:prstGeom>
        </p:spPr>
      </p:pic>
      <p:sp>
        <p:nvSpPr>
          <p:cNvPr id="18" name="TextBox 17">
            <a:extLst>
              <a:ext uri="{FF2B5EF4-FFF2-40B4-BE49-F238E27FC236}">
                <a16:creationId xmlns:a16="http://schemas.microsoft.com/office/drawing/2014/main" id="{462D6B48-5FBE-4674-88AE-6588BE8DFF12}"/>
              </a:ext>
            </a:extLst>
          </p:cNvPr>
          <p:cNvSpPr txBox="1"/>
          <p:nvPr/>
        </p:nvSpPr>
        <p:spPr>
          <a:xfrm>
            <a:off x="682979" y="1564978"/>
            <a:ext cx="3751348" cy="646331"/>
          </a:xfrm>
          <a:prstGeom prst="rect">
            <a:avLst/>
          </a:prstGeom>
          <a:noFill/>
        </p:spPr>
        <p:txBody>
          <a:bodyPr wrap="none" rtlCol="0">
            <a:spAutoFit/>
          </a:bodyPr>
          <a:lstStyle/>
          <a:p>
            <a:r>
              <a:rPr lang="en-US" dirty="0">
                <a:solidFill>
                  <a:schemeClr val="bg1"/>
                </a:solidFill>
                <a:latin typeface="Rubik Medium" pitchFamily="2" charset="-79"/>
                <a:cs typeface="Rubik Medium" pitchFamily="2" charset="-79"/>
              </a:rPr>
              <a:t>Providing the best </a:t>
            </a:r>
            <a:r>
              <a:rPr lang="en-US" b="1" dirty="0">
                <a:solidFill>
                  <a:srgbClr val="FFC057"/>
                </a:solidFill>
                <a:latin typeface="Rubik Medium" pitchFamily="2" charset="-79"/>
                <a:cs typeface="Rubik Medium" pitchFamily="2" charset="-79"/>
              </a:rPr>
              <a:t>care</a:t>
            </a:r>
            <a:r>
              <a:rPr lang="en-US" dirty="0">
                <a:solidFill>
                  <a:schemeClr val="bg1"/>
                </a:solidFill>
                <a:latin typeface="Rubik Medium" pitchFamily="2" charset="-79"/>
                <a:cs typeface="Rubik Medium" pitchFamily="2" charset="-79"/>
              </a:rPr>
              <a:t> possible</a:t>
            </a:r>
            <a:endParaRPr lang="en-AU" dirty="0">
              <a:solidFill>
                <a:schemeClr val="bg1"/>
              </a:solidFill>
              <a:latin typeface="Rubik Medium" pitchFamily="2" charset="-79"/>
              <a:cs typeface="Rubik Medium" pitchFamily="2" charset="-79"/>
            </a:endParaRPr>
          </a:p>
          <a:p>
            <a:r>
              <a:rPr lang="en-AU" dirty="0">
                <a:solidFill>
                  <a:srgbClr val="FFC057"/>
                </a:solidFill>
                <a:latin typeface="Rubik Medium" pitchFamily="2" charset="-79"/>
                <a:cs typeface="Rubik Medium" pitchFamily="2" charset="-79"/>
              </a:rPr>
              <a:t>for patients</a:t>
            </a:r>
            <a:endParaRPr lang="en-US" dirty="0">
              <a:solidFill>
                <a:srgbClr val="FFC057"/>
              </a:solidFill>
              <a:latin typeface="Rubik Medium" pitchFamily="2" charset="-79"/>
              <a:cs typeface="Rubik Medium" pitchFamily="2" charset="-79"/>
            </a:endParaRPr>
          </a:p>
        </p:txBody>
      </p:sp>
      <p:cxnSp>
        <p:nvCxnSpPr>
          <p:cNvPr id="22" name="Straight Connector 21">
            <a:extLst>
              <a:ext uri="{FF2B5EF4-FFF2-40B4-BE49-F238E27FC236}">
                <a16:creationId xmlns:a16="http://schemas.microsoft.com/office/drawing/2014/main" id="{6F9F4446-9DF0-4630-9A47-8C804FDB733F}"/>
              </a:ext>
            </a:extLst>
          </p:cNvPr>
          <p:cNvCxnSpPr>
            <a:cxnSpLocks/>
          </p:cNvCxnSpPr>
          <p:nvPr/>
        </p:nvCxnSpPr>
        <p:spPr>
          <a:xfrm>
            <a:off x="789878" y="2234537"/>
            <a:ext cx="129551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1CE65D48-C434-46D2-8273-EAF3E17E953A}"/>
              </a:ext>
            </a:extLst>
          </p:cNvPr>
          <p:cNvSpPr/>
          <p:nvPr/>
        </p:nvSpPr>
        <p:spPr>
          <a:xfrm>
            <a:off x="3458403" y="3624558"/>
            <a:ext cx="55756" cy="55756"/>
          </a:xfrm>
          <a:prstGeom prst="ellipse">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0" name="Group 29">
            <a:extLst>
              <a:ext uri="{FF2B5EF4-FFF2-40B4-BE49-F238E27FC236}">
                <a16:creationId xmlns:a16="http://schemas.microsoft.com/office/drawing/2014/main" id="{3446579E-0DD3-4CA2-AFF5-2284DB45EA6C}"/>
              </a:ext>
            </a:extLst>
          </p:cNvPr>
          <p:cNvGrpSpPr/>
          <p:nvPr/>
        </p:nvGrpSpPr>
        <p:grpSpPr>
          <a:xfrm>
            <a:off x="789883" y="2804708"/>
            <a:ext cx="1041069" cy="272750"/>
            <a:chOff x="789878" y="2107304"/>
            <a:chExt cx="1041069" cy="272750"/>
          </a:xfrm>
          <a:solidFill>
            <a:srgbClr val="001322"/>
          </a:solidFill>
        </p:grpSpPr>
        <p:sp>
          <p:nvSpPr>
            <p:cNvPr id="26" name="Oval 25">
              <a:extLst>
                <a:ext uri="{FF2B5EF4-FFF2-40B4-BE49-F238E27FC236}">
                  <a16:creationId xmlns:a16="http://schemas.microsoft.com/office/drawing/2014/main" id="{4ABFD479-CC23-467A-9CD0-1DF2E2143A00}"/>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06EC1932-CE16-4865-B041-DAEB8377353F}"/>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94FE0B73-13AD-48E2-9CE8-546BBD8615B2}"/>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467D9081-7F5A-4FCB-9E53-B48F2C4210C5}"/>
              </a:ext>
            </a:extLst>
          </p:cNvPr>
          <p:cNvSpPr txBox="1"/>
          <p:nvPr/>
        </p:nvSpPr>
        <p:spPr>
          <a:xfrm>
            <a:off x="960641" y="2831357"/>
            <a:ext cx="962707" cy="215444"/>
          </a:xfrm>
          <a:prstGeom prst="rect">
            <a:avLst/>
          </a:prstGeom>
          <a:noFill/>
        </p:spPr>
        <p:txBody>
          <a:bodyPr wrap="square" rtlCol="0">
            <a:spAutoFit/>
          </a:bodyPr>
          <a:lstStyle/>
          <a:p>
            <a:r>
              <a:rPr lang="en-US" sz="800" dirty="0">
                <a:solidFill>
                  <a:schemeClr val="bg1"/>
                </a:solidFill>
                <a:latin typeface="Rubik Medium" pitchFamily="2" charset="-79"/>
                <a:cs typeface="Rubik Medium" pitchFamily="2" charset="-79"/>
              </a:rPr>
              <a:t>ABOUT US</a:t>
            </a:r>
            <a:endParaRPr lang="en-AU" sz="800" dirty="0">
              <a:solidFill>
                <a:schemeClr val="bg1"/>
              </a:solidFill>
              <a:latin typeface="Rubik Medium" pitchFamily="2" charset="-79"/>
              <a:cs typeface="Rubik Medium" pitchFamily="2" charset="-79"/>
            </a:endParaRPr>
          </a:p>
        </p:txBody>
      </p:sp>
      <p:sp>
        <p:nvSpPr>
          <p:cNvPr id="31" name="TextBox 30">
            <a:extLst>
              <a:ext uri="{FF2B5EF4-FFF2-40B4-BE49-F238E27FC236}">
                <a16:creationId xmlns:a16="http://schemas.microsoft.com/office/drawing/2014/main" id="{1465539F-B340-4998-ADC7-53173AD4C8ED}"/>
              </a:ext>
            </a:extLst>
          </p:cNvPr>
          <p:cNvSpPr txBox="1"/>
          <p:nvPr/>
        </p:nvSpPr>
        <p:spPr>
          <a:xfrm>
            <a:off x="1506931" y="2800815"/>
            <a:ext cx="183057" cy="246221"/>
          </a:xfrm>
          <a:prstGeom prst="rect">
            <a:avLst/>
          </a:prstGeom>
          <a:noFill/>
        </p:spPr>
        <p:txBody>
          <a:bodyPr wrap="square" rtlCol="0">
            <a:spAutoFit/>
          </a:bodyPr>
          <a:lstStyle/>
          <a:p>
            <a:r>
              <a:rPr lang="en-US" sz="1000" dirty="0">
                <a:solidFill>
                  <a:schemeClr val="bg1"/>
                </a:solidFill>
                <a:latin typeface="Grandview" panose="020B0502040204020203" pitchFamily="34" charset="0"/>
              </a:rPr>
              <a:t>&gt;</a:t>
            </a:r>
            <a:endParaRPr lang="en-AU" sz="1000" dirty="0">
              <a:solidFill>
                <a:schemeClr val="bg1"/>
              </a:solidFill>
              <a:latin typeface="Grandview" panose="020B0502040204020203" pitchFamily="34" charset="0"/>
            </a:endParaRPr>
          </a:p>
        </p:txBody>
      </p:sp>
      <p:sp>
        <p:nvSpPr>
          <p:cNvPr id="32" name="Rectangle 31">
            <a:extLst>
              <a:ext uri="{FF2B5EF4-FFF2-40B4-BE49-F238E27FC236}">
                <a16:creationId xmlns:a16="http://schemas.microsoft.com/office/drawing/2014/main" id="{F2F94D46-551A-41C6-80ED-BEBABB9829EB}"/>
              </a:ext>
            </a:extLst>
          </p:cNvPr>
          <p:cNvSpPr/>
          <p:nvPr/>
        </p:nvSpPr>
        <p:spPr>
          <a:xfrm>
            <a:off x="0" y="3830223"/>
            <a:ext cx="6858000" cy="2903884"/>
          </a:xfrm>
          <a:prstGeom prst="rect">
            <a:avLst/>
          </a:prstGeom>
          <a:solidFill>
            <a:srgbClr val="001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3" name="TextBox 32">
            <a:extLst>
              <a:ext uri="{FF2B5EF4-FFF2-40B4-BE49-F238E27FC236}">
                <a16:creationId xmlns:a16="http://schemas.microsoft.com/office/drawing/2014/main" id="{239E609B-48F8-43E5-A9DD-F012D09F03E6}"/>
              </a:ext>
            </a:extLst>
          </p:cNvPr>
          <p:cNvSpPr txBox="1"/>
          <p:nvPr/>
        </p:nvSpPr>
        <p:spPr>
          <a:xfrm>
            <a:off x="713176" y="2372660"/>
            <a:ext cx="3355406" cy="307777"/>
          </a:xfrm>
          <a:prstGeom prst="rect">
            <a:avLst/>
          </a:prstGeom>
          <a:noFill/>
        </p:spPr>
        <p:txBody>
          <a:bodyPr wrap="none" rtlCol="0">
            <a:spAutoFit/>
          </a:bodyPr>
          <a:lstStyle/>
          <a:p>
            <a:r>
              <a:rPr lang="en-US" sz="700" dirty="0">
                <a:solidFill>
                  <a:schemeClr val="bg1"/>
                </a:solidFill>
                <a:latin typeface="Maven Pro" pitchFamily="2" charset="0"/>
              </a:rPr>
              <a:t>Care Essentials continues to be a contributor to the engaging development of</a:t>
            </a:r>
          </a:p>
          <a:p>
            <a:r>
              <a:rPr lang="en-US" sz="700" dirty="0">
                <a:solidFill>
                  <a:schemeClr val="bg1"/>
                </a:solidFill>
                <a:latin typeface="Maven Pro" pitchFamily="2" charset="0"/>
              </a:rPr>
              <a:t>innovative, high quality products for use in medical and related industries.</a:t>
            </a:r>
          </a:p>
        </p:txBody>
      </p:sp>
      <p:sp>
        <p:nvSpPr>
          <p:cNvPr id="40" name="Oval 39">
            <a:extLst>
              <a:ext uri="{FF2B5EF4-FFF2-40B4-BE49-F238E27FC236}">
                <a16:creationId xmlns:a16="http://schemas.microsoft.com/office/drawing/2014/main" id="{4DE9FEC8-A75E-4A45-B970-8FE938CF8E23}"/>
              </a:ext>
            </a:extLst>
          </p:cNvPr>
          <p:cNvSpPr/>
          <p:nvPr/>
        </p:nvSpPr>
        <p:spPr>
          <a:xfrm>
            <a:off x="6409944" y="540151"/>
            <a:ext cx="283464" cy="283464"/>
          </a:xfrm>
          <a:prstGeom prst="ellipse">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0B2E2657-ED2A-4180-B51D-5CC9C1C454F1}"/>
              </a:ext>
            </a:extLst>
          </p:cNvPr>
          <p:cNvSpPr/>
          <p:nvPr/>
        </p:nvSpPr>
        <p:spPr>
          <a:xfrm>
            <a:off x="6061230" y="535998"/>
            <a:ext cx="283464" cy="2834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9D4BCF20-79A4-4779-8912-4CDCDEFC655E}"/>
              </a:ext>
            </a:extLst>
          </p:cNvPr>
          <p:cNvSpPr txBox="1"/>
          <p:nvPr/>
        </p:nvSpPr>
        <p:spPr>
          <a:xfrm>
            <a:off x="404680" y="4116387"/>
            <a:ext cx="4291224" cy="1692771"/>
          </a:xfrm>
          <a:prstGeom prst="rect">
            <a:avLst/>
          </a:prstGeom>
          <a:noFill/>
        </p:spPr>
        <p:txBody>
          <a:bodyPr wrap="square" rtlCol="0">
            <a:spAutoFit/>
          </a:bodyPr>
          <a:lstStyle/>
          <a:p>
            <a:r>
              <a:rPr lang="en-US" sz="2800" b="1" dirty="0">
                <a:solidFill>
                  <a:schemeClr val="bg1"/>
                </a:solidFill>
                <a:latin typeface="Roboto Black" panose="02000000000000000000" pitchFamily="2" charset="0"/>
                <a:ea typeface="Roboto Black" panose="02000000000000000000" pitchFamily="2" charset="0"/>
                <a:cs typeface="Rubik Medium" pitchFamily="2" charset="-79"/>
              </a:rPr>
              <a:t>COCOON</a:t>
            </a:r>
          </a:p>
          <a:p>
            <a:r>
              <a:rPr lang="en-US" b="1" dirty="0">
                <a:solidFill>
                  <a:srgbClr val="FFC057"/>
                </a:solidFill>
                <a:latin typeface="Rubik Medium" pitchFamily="2" charset="-79"/>
                <a:cs typeface="Rubik Medium" pitchFamily="2" charset="-79"/>
              </a:rPr>
              <a:t>TEMPERATURE MANAGEMENT</a:t>
            </a:r>
            <a:br>
              <a:rPr lang="en-US" b="1" dirty="0">
                <a:solidFill>
                  <a:srgbClr val="FFC057"/>
                </a:solidFill>
                <a:latin typeface="Rubik Medium" pitchFamily="2" charset="-79"/>
                <a:cs typeface="Rubik Medium" pitchFamily="2" charset="-79"/>
              </a:rPr>
            </a:br>
            <a:r>
              <a:rPr lang="en-US" b="1" dirty="0">
                <a:solidFill>
                  <a:srgbClr val="FFC057"/>
                </a:solidFill>
                <a:latin typeface="Rubik Medium" pitchFamily="2" charset="-79"/>
                <a:cs typeface="Rubik Medium" pitchFamily="2" charset="-79"/>
              </a:rPr>
              <a:t>WARMING SYSTEM. </a:t>
            </a:r>
            <a:endParaRPr lang="en-US" sz="1100" b="1" dirty="0">
              <a:solidFill>
                <a:srgbClr val="FFC057"/>
              </a:solidFill>
              <a:latin typeface="Nunito" pitchFamily="2" charset="0"/>
            </a:endParaRPr>
          </a:p>
          <a:p>
            <a:pPr marL="171437" indent="-171437">
              <a:spcBef>
                <a:spcPts val="1200"/>
              </a:spcBef>
              <a:spcAft>
                <a:spcPts val="600"/>
              </a:spcAft>
              <a:buSzPct val="125000"/>
              <a:buFont typeface="Calibri" panose="020F0502020204030204" pitchFamily="34" charset="0"/>
              <a:buChar char="●"/>
            </a:pPr>
            <a:r>
              <a:rPr lang="en-US" sz="1000" b="1" dirty="0">
                <a:solidFill>
                  <a:schemeClr val="bg1"/>
                </a:solidFill>
                <a:highlight>
                  <a:srgbClr val="002342"/>
                </a:highlight>
                <a:latin typeface="Maven Pro" pitchFamily="2" charset="0"/>
              </a:rPr>
              <a:t>MADE IN AUSTRALIA, USED WORLDWIDE</a:t>
            </a:r>
          </a:p>
          <a:p>
            <a:pPr marL="171437" indent="-171437">
              <a:spcBef>
                <a:spcPts val="600"/>
              </a:spcBef>
              <a:spcAft>
                <a:spcPts val="600"/>
              </a:spcAft>
              <a:buSzPct val="125000"/>
              <a:buFont typeface="Calibri" panose="020F0502020204030204" pitchFamily="34" charset="0"/>
              <a:buChar char="●"/>
            </a:pPr>
            <a:r>
              <a:rPr lang="en-US" sz="1000" b="1" dirty="0">
                <a:solidFill>
                  <a:schemeClr val="bg1"/>
                </a:solidFill>
                <a:highlight>
                  <a:srgbClr val="002342"/>
                </a:highlight>
                <a:latin typeface="Maven Pro" pitchFamily="2" charset="0"/>
              </a:rPr>
              <a:t>WITH UNIQUE MICROPORE BLANKET TECHNOLOGY</a:t>
            </a:r>
          </a:p>
        </p:txBody>
      </p:sp>
      <p:sp>
        <p:nvSpPr>
          <p:cNvPr id="44" name="Rectangle 43">
            <a:extLst>
              <a:ext uri="{FF2B5EF4-FFF2-40B4-BE49-F238E27FC236}">
                <a16:creationId xmlns:a16="http://schemas.microsoft.com/office/drawing/2014/main" id="{6CFF93A2-25C1-411C-B029-619F74BBBA5B}"/>
              </a:ext>
            </a:extLst>
          </p:cNvPr>
          <p:cNvSpPr/>
          <p:nvPr/>
        </p:nvSpPr>
        <p:spPr>
          <a:xfrm>
            <a:off x="5042801" y="4101042"/>
            <a:ext cx="837224" cy="154225"/>
          </a:xfrm>
          <a:prstGeom prst="rect">
            <a:avLst/>
          </a:prstGeom>
          <a:solidFill>
            <a:srgbClr val="FFC0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a:p>
        </p:txBody>
      </p:sp>
      <p:pic>
        <p:nvPicPr>
          <p:cNvPr id="45" name="Graphic 44">
            <a:extLst>
              <a:ext uri="{FF2B5EF4-FFF2-40B4-BE49-F238E27FC236}">
                <a16:creationId xmlns:a16="http://schemas.microsoft.com/office/drawing/2014/main" id="{CE506073-43F5-4759-B462-3463E102038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35334" r="35444"/>
          <a:stretch/>
        </p:blipFill>
        <p:spPr>
          <a:xfrm>
            <a:off x="4833015" y="3986201"/>
            <a:ext cx="1227075" cy="325583"/>
          </a:xfrm>
          <a:prstGeom prst="rect">
            <a:avLst/>
          </a:prstGeom>
        </p:spPr>
      </p:pic>
      <p:sp>
        <p:nvSpPr>
          <p:cNvPr id="46" name="TextBox 45">
            <a:extLst>
              <a:ext uri="{FF2B5EF4-FFF2-40B4-BE49-F238E27FC236}">
                <a16:creationId xmlns:a16="http://schemas.microsoft.com/office/drawing/2014/main" id="{9922AB01-4319-4935-B1EF-6AFA20175A5A}"/>
              </a:ext>
            </a:extLst>
          </p:cNvPr>
          <p:cNvSpPr txBox="1"/>
          <p:nvPr/>
        </p:nvSpPr>
        <p:spPr>
          <a:xfrm>
            <a:off x="4665894" y="4363487"/>
            <a:ext cx="1561314" cy="338554"/>
          </a:xfrm>
          <a:prstGeom prst="rect">
            <a:avLst/>
          </a:prstGeom>
          <a:noFill/>
        </p:spPr>
        <p:txBody>
          <a:bodyPr wrap="square" rtlCol="0">
            <a:spAutoFit/>
          </a:bodyPr>
          <a:lstStyle/>
          <a:p>
            <a:pPr algn="ctr"/>
            <a:r>
              <a:rPr lang="en-AU" sz="800" b="1" spc="20" dirty="0">
                <a:solidFill>
                  <a:schemeClr val="bg1"/>
                </a:solidFill>
                <a:latin typeface="Grandview" panose="020B0502040204020203" pitchFamily="34" charset="0"/>
              </a:rPr>
              <a:t>ESSENTIAL CARE BEFORE,</a:t>
            </a:r>
          </a:p>
          <a:p>
            <a:pPr algn="ctr"/>
            <a:r>
              <a:rPr lang="en-AU" sz="800" b="1" dirty="0">
                <a:solidFill>
                  <a:schemeClr val="bg1"/>
                </a:solidFill>
                <a:latin typeface="Grandview" panose="020B0502040204020203" pitchFamily="34" charset="0"/>
              </a:rPr>
              <a:t>DURING &amp; AFTER SURGERY</a:t>
            </a:r>
          </a:p>
        </p:txBody>
      </p:sp>
      <p:sp>
        <p:nvSpPr>
          <p:cNvPr id="49" name="Rectangle 48">
            <a:extLst>
              <a:ext uri="{FF2B5EF4-FFF2-40B4-BE49-F238E27FC236}">
                <a16:creationId xmlns:a16="http://schemas.microsoft.com/office/drawing/2014/main" id="{CA05309D-E19B-4F9A-A41D-577A839D0C3C}"/>
              </a:ext>
            </a:extLst>
          </p:cNvPr>
          <p:cNvSpPr/>
          <p:nvPr/>
        </p:nvSpPr>
        <p:spPr>
          <a:xfrm>
            <a:off x="-5170" y="6727896"/>
            <a:ext cx="6863170" cy="2916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5A279CE1-E1C4-4B61-8297-5ADEBB898D16}"/>
              </a:ext>
            </a:extLst>
          </p:cNvPr>
          <p:cNvGrpSpPr/>
          <p:nvPr/>
        </p:nvGrpSpPr>
        <p:grpSpPr>
          <a:xfrm>
            <a:off x="171476" y="14255424"/>
            <a:ext cx="1366629" cy="349250"/>
            <a:chOff x="789878" y="2107304"/>
            <a:chExt cx="1041069" cy="272750"/>
          </a:xfrm>
          <a:solidFill>
            <a:schemeClr val="bg1"/>
          </a:solidFill>
        </p:grpSpPr>
        <p:sp>
          <p:nvSpPr>
            <p:cNvPr id="60" name="Oval 59">
              <a:extLst>
                <a:ext uri="{FF2B5EF4-FFF2-40B4-BE49-F238E27FC236}">
                  <a16:creationId xmlns:a16="http://schemas.microsoft.com/office/drawing/2014/main" id="{030D8C30-985C-42DD-ABB7-07C0E823DB55}"/>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F7E9472A-C568-46C0-B069-A47510CEEA61}"/>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A4DD4E43-F6A7-480E-8388-D6D3CE8E5784}"/>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6" name="Graphic 55">
            <a:extLst>
              <a:ext uri="{FF2B5EF4-FFF2-40B4-BE49-F238E27FC236}">
                <a16:creationId xmlns:a16="http://schemas.microsoft.com/office/drawing/2014/main" id="{AF65D740-37B7-46A4-9385-C8FDCC6730E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251515" y="14290568"/>
            <a:ext cx="312666" cy="275167"/>
          </a:xfrm>
          <a:prstGeom prst="rect">
            <a:avLst/>
          </a:prstGeom>
        </p:spPr>
      </p:pic>
      <p:sp>
        <p:nvSpPr>
          <p:cNvPr id="57" name="TextBox 56">
            <a:extLst>
              <a:ext uri="{FF2B5EF4-FFF2-40B4-BE49-F238E27FC236}">
                <a16:creationId xmlns:a16="http://schemas.microsoft.com/office/drawing/2014/main" id="{DB8699B7-C7F8-4C58-B65F-B055FD88A770}"/>
              </a:ext>
            </a:extLst>
          </p:cNvPr>
          <p:cNvSpPr txBox="1"/>
          <p:nvPr/>
        </p:nvSpPr>
        <p:spPr>
          <a:xfrm>
            <a:off x="518674" y="14337647"/>
            <a:ext cx="1015021" cy="207749"/>
          </a:xfrm>
          <a:prstGeom prst="rect">
            <a:avLst/>
          </a:prstGeom>
          <a:noFill/>
        </p:spPr>
        <p:txBody>
          <a:bodyPr wrap="none" rtlCol="0">
            <a:spAutoFit/>
          </a:bodyPr>
          <a:lstStyle/>
          <a:p>
            <a:r>
              <a:rPr lang="en-US" sz="750" b="1" dirty="0">
                <a:solidFill>
                  <a:srgbClr val="084786"/>
                </a:solidFill>
                <a:latin typeface="Grandview" panose="020B0502040204020203" pitchFamily="34" charset="0"/>
                <a:cs typeface="Lucida Sans" panose="020B0602040502020204" pitchFamily="34" charset="0"/>
              </a:rPr>
              <a:t>CARE ESSENTIALS</a:t>
            </a:r>
            <a:endParaRPr lang="en-AU" sz="750" b="1" dirty="0">
              <a:solidFill>
                <a:srgbClr val="084786"/>
              </a:solidFill>
              <a:latin typeface="Grandview" panose="020B0502040204020203" pitchFamily="34" charset="0"/>
              <a:cs typeface="Lucida Sans" panose="020B0602040502020204" pitchFamily="34" charset="0"/>
            </a:endParaRPr>
          </a:p>
        </p:txBody>
      </p:sp>
      <p:sp>
        <p:nvSpPr>
          <p:cNvPr id="66" name="TextBox 65">
            <a:extLst>
              <a:ext uri="{FF2B5EF4-FFF2-40B4-BE49-F238E27FC236}">
                <a16:creationId xmlns:a16="http://schemas.microsoft.com/office/drawing/2014/main" id="{B09A92B6-C3F3-457F-ACA0-31479482E466}"/>
              </a:ext>
            </a:extLst>
          </p:cNvPr>
          <p:cNvSpPr txBox="1"/>
          <p:nvPr/>
        </p:nvSpPr>
        <p:spPr>
          <a:xfrm>
            <a:off x="5281487" y="14009341"/>
            <a:ext cx="1173719" cy="815608"/>
          </a:xfrm>
          <a:prstGeom prst="rect">
            <a:avLst/>
          </a:prstGeom>
          <a:noFill/>
          <a:ln>
            <a:noFill/>
          </a:ln>
        </p:spPr>
        <p:txBody>
          <a:bodyPr wrap="none" rtlCol="0">
            <a:spAutoFit/>
          </a:bodyPr>
          <a:lstStyle/>
          <a:p>
            <a:r>
              <a:rPr lang="en-US" sz="900" b="1" dirty="0">
                <a:solidFill>
                  <a:srgbClr val="FFC057"/>
                </a:solidFill>
                <a:latin typeface="Grandview" panose="020B0502040204020203" pitchFamily="34" charset="0"/>
                <a:cs typeface="Lucida Sans" panose="020B0602040502020204" pitchFamily="34" charset="0"/>
              </a:rPr>
              <a:t>Support</a:t>
            </a:r>
          </a:p>
          <a:p>
            <a:endParaRPr lang="en-US" sz="700" u="sng" dirty="0">
              <a:solidFill>
                <a:schemeClr val="bg1"/>
              </a:solidFill>
              <a:latin typeface="Grandview" panose="020B0502040204020203" pitchFamily="34" charset="0"/>
              <a:cs typeface="Lucida Sans" panose="020B0602040502020204" pitchFamily="34" charset="0"/>
            </a:endParaRP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Privacy Policy</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Terms &amp; Conditions</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Catalogue &amp; Documents</a:t>
            </a:r>
            <a:endParaRPr lang="en-AU" sz="700" u="sng" dirty="0">
              <a:solidFill>
                <a:schemeClr val="bg1"/>
              </a:solidFill>
              <a:latin typeface="Grandview" panose="020B0502040204020203" pitchFamily="34" charset="0"/>
              <a:cs typeface="Lucida Sans" panose="020B0602040502020204" pitchFamily="34" charset="0"/>
            </a:endParaRPr>
          </a:p>
        </p:txBody>
      </p:sp>
      <p:pic>
        <p:nvPicPr>
          <p:cNvPr id="3" name="Graphic 2" descr="Envelope">
            <a:extLst>
              <a:ext uri="{FF2B5EF4-FFF2-40B4-BE49-F238E27FC236}">
                <a16:creationId xmlns:a16="http://schemas.microsoft.com/office/drawing/2014/main" id="{C1DDC867-2A39-4F75-8292-D9C27EDF2B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4250" y="576011"/>
            <a:ext cx="197530" cy="197530"/>
          </a:xfrm>
          <a:prstGeom prst="rect">
            <a:avLst/>
          </a:prstGeom>
        </p:spPr>
      </p:pic>
      <p:pic>
        <p:nvPicPr>
          <p:cNvPr id="7" name="Graphic 6" descr="Receiver">
            <a:extLst>
              <a:ext uri="{FF2B5EF4-FFF2-40B4-BE49-F238E27FC236}">
                <a16:creationId xmlns:a16="http://schemas.microsoft.com/office/drawing/2014/main" id="{2C578D55-C538-4EE6-9070-6266A6DE5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5106" y="587125"/>
            <a:ext cx="169564" cy="169564"/>
          </a:xfrm>
          <a:prstGeom prst="rect">
            <a:avLst/>
          </a:prstGeom>
        </p:spPr>
      </p:pic>
      <p:pic>
        <p:nvPicPr>
          <p:cNvPr id="20" name="Picture 19">
            <a:extLst>
              <a:ext uri="{FF2B5EF4-FFF2-40B4-BE49-F238E27FC236}">
                <a16:creationId xmlns:a16="http://schemas.microsoft.com/office/drawing/2014/main" id="{EB3A1791-3596-4BB1-95D0-AC9EB184F757}"/>
              </a:ext>
            </a:extLst>
          </p:cNvPr>
          <p:cNvPicPr>
            <a:picLocks noChangeAspect="1"/>
          </p:cNvPicPr>
          <p:nvPr/>
        </p:nvPicPr>
        <p:blipFill rotWithShape="1">
          <a:blip r:embed="rId11">
            <a:extLst>
              <a:ext uri="{28A0092B-C50C-407E-A947-70E740481C1C}">
                <a14:useLocalDpi xmlns:a14="http://schemas.microsoft.com/office/drawing/2010/main" val="0"/>
              </a:ext>
            </a:extLst>
          </a:blip>
          <a:srcRect r="3251" b="15245"/>
          <a:stretch/>
        </p:blipFill>
        <p:spPr>
          <a:xfrm>
            <a:off x="4525613" y="4796201"/>
            <a:ext cx="2332391" cy="1938986"/>
          </a:xfrm>
          <a:prstGeom prst="rect">
            <a:avLst/>
          </a:prstGeom>
        </p:spPr>
      </p:pic>
      <p:grpSp>
        <p:nvGrpSpPr>
          <p:cNvPr id="53" name="Group 52">
            <a:extLst>
              <a:ext uri="{FF2B5EF4-FFF2-40B4-BE49-F238E27FC236}">
                <a16:creationId xmlns:a16="http://schemas.microsoft.com/office/drawing/2014/main" id="{744EA9B2-945C-4D5F-B236-69D26C587A2C}"/>
              </a:ext>
            </a:extLst>
          </p:cNvPr>
          <p:cNvGrpSpPr/>
          <p:nvPr/>
        </p:nvGrpSpPr>
        <p:grpSpPr>
          <a:xfrm>
            <a:off x="649634" y="5975123"/>
            <a:ext cx="1041069" cy="272750"/>
            <a:chOff x="789878" y="2107304"/>
            <a:chExt cx="1041069" cy="272750"/>
          </a:xfrm>
          <a:solidFill>
            <a:srgbClr val="FFC057"/>
          </a:solidFill>
        </p:grpSpPr>
        <p:sp>
          <p:nvSpPr>
            <p:cNvPr id="54" name="Oval 53">
              <a:extLst>
                <a:ext uri="{FF2B5EF4-FFF2-40B4-BE49-F238E27FC236}">
                  <a16:creationId xmlns:a16="http://schemas.microsoft.com/office/drawing/2014/main" id="{329DBAAE-B734-4021-8D20-BBF9497E96FB}"/>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68AD8209-E43C-4943-A6DC-F8F01D68E1C8}"/>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3971546D-BD6C-440F-8451-0EE0B9FC7FE0}"/>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0" name="TextBox 69">
            <a:extLst>
              <a:ext uri="{FF2B5EF4-FFF2-40B4-BE49-F238E27FC236}">
                <a16:creationId xmlns:a16="http://schemas.microsoft.com/office/drawing/2014/main" id="{068CC6F5-0617-4BEA-818C-56D4738F83CA}"/>
              </a:ext>
            </a:extLst>
          </p:cNvPr>
          <p:cNvSpPr txBox="1"/>
          <p:nvPr/>
        </p:nvSpPr>
        <p:spPr>
          <a:xfrm>
            <a:off x="680693" y="6001773"/>
            <a:ext cx="962707" cy="215444"/>
          </a:xfrm>
          <a:prstGeom prst="rect">
            <a:avLst/>
          </a:prstGeom>
          <a:noFill/>
        </p:spPr>
        <p:txBody>
          <a:bodyPr wrap="square" rtlCol="0">
            <a:spAutoFit/>
          </a:bodyPr>
          <a:lstStyle/>
          <a:p>
            <a:r>
              <a:rPr lang="en-US" sz="800" dirty="0">
                <a:solidFill>
                  <a:srgbClr val="002342"/>
                </a:solidFill>
                <a:latin typeface="Rubik Medium" pitchFamily="2" charset="-79"/>
                <a:cs typeface="Rubik Medium" pitchFamily="2" charset="-79"/>
              </a:rPr>
              <a:t>FIND OUT MORE</a:t>
            </a:r>
            <a:endParaRPr lang="en-AU" sz="800" dirty="0">
              <a:solidFill>
                <a:srgbClr val="002342"/>
              </a:solidFill>
              <a:latin typeface="Rubik Medium" pitchFamily="2" charset="-79"/>
              <a:cs typeface="Rubik Medium" pitchFamily="2" charset="-79"/>
            </a:endParaRPr>
          </a:p>
        </p:txBody>
      </p:sp>
      <p:sp>
        <p:nvSpPr>
          <p:cNvPr id="71" name="TextBox 70">
            <a:extLst>
              <a:ext uri="{FF2B5EF4-FFF2-40B4-BE49-F238E27FC236}">
                <a16:creationId xmlns:a16="http://schemas.microsoft.com/office/drawing/2014/main" id="{2C43CF11-3889-453F-AC4B-4C6C5257FFC9}"/>
              </a:ext>
            </a:extLst>
          </p:cNvPr>
          <p:cNvSpPr txBox="1"/>
          <p:nvPr/>
        </p:nvSpPr>
        <p:spPr>
          <a:xfrm>
            <a:off x="1474632" y="5977581"/>
            <a:ext cx="183057" cy="246221"/>
          </a:xfrm>
          <a:prstGeom prst="rect">
            <a:avLst/>
          </a:prstGeom>
          <a:noFill/>
        </p:spPr>
        <p:txBody>
          <a:bodyPr wrap="square" rtlCol="0">
            <a:spAutoFit/>
          </a:bodyPr>
          <a:lstStyle/>
          <a:p>
            <a:r>
              <a:rPr lang="en-US" sz="1000" dirty="0">
                <a:solidFill>
                  <a:srgbClr val="002342"/>
                </a:solidFill>
                <a:latin typeface="Grandview" panose="020B0502040204020203" pitchFamily="34" charset="0"/>
              </a:rPr>
              <a:t>&gt;</a:t>
            </a:r>
            <a:endParaRPr lang="en-AU" sz="1000" dirty="0">
              <a:solidFill>
                <a:srgbClr val="002342"/>
              </a:solidFill>
              <a:latin typeface="Grandview" panose="020B0502040204020203" pitchFamily="34" charset="0"/>
            </a:endParaRPr>
          </a:p>
        </p:txBody>
      </p:sp>
      <p:sp>
        <p:nvSpPr>
          <p:cNvPr id="72" name="TextBox 71">
            <a:extLst>
              <a:ext uri="{FF2B5EF4-FFF2-40B4-BE49-F238E27FC236}">
                <a16:creationId xmlns:a16="http://schemas.microsoft.com/office/drawing/2014/main" id="{9B65811E-D8C7-416D-B65D-2C9DFB4C1D00}"/>
              </a:ext>
            </a:extLst>
          </p:cNvPr>
          <p:cNvSpPr txBox="1"/>
          <p:nvPr/>
        </p:nvSpPr>
        <p:spPr>
          <a:xfrm>
            <a:off x="305701" y="6918035"/>
            <a:ext cx="4291224" cy="369332"/>
          </a:xfrm>
          <a:prstGeom prst="rect">
            <a:avLst/>
          </a:prstGeom>
          <a:noFill/>
        </p:spPr>
        <p:txBody>
          <a:bodyPr wrap="square" rtlCol="0">
            <a:spAutoFit/>
          </a:bodyPr>
          <a:lstStyle/>
          <a:p>
            <a:r>
              <a:rPr lang="en-US" dirty="0">
                <a:solidFill>
                  <a:srgbClr val="11355A"/>
                </a:solidFill>
                <a:latin typeface="Rubik Medium" pitchFamily="2" charset="-79"/>
                <a:cs typeface="Rubik Medium" pitchFamily="2" charset="-79"/>
              </a:rPr>
              <a:t>Our Products</a:t>
            </a:r>
            <a:endParaRPr lang="en-US" sz="900" b="1" dirty="0">
              <a:solidFill>
                <a:srgbClr val="11355A"/>
              </a:solidFill>
              <a:latin typeface="Nunito" pitchFamily="2" charset="0"/>
            </a:endParaRPr>
          </a:p>
        </p:txBody>
      </p:sp>
      <p:cxnSp>
        <p:nvCxnSpPr>
          <p:cNvPr id="73" name="Straight Connector 72">
            <a:extLst>
              <a:ext uri="{FF2B5EF4-FFF2-40B4-BE49-F238E27FC236}">
                <a16:creationId xmlns:a16="http://schemas.microsoft.com/office/drawing/2014/main" id="{5E479018-8341-4FA9-A33E-D9495FDB1ABC}"/>
              </a:ext>
            </a:extLst>
          </p:cNvPr>
          <p:cNvCxnSpPr>
            <a:cxnSpLocks/>
          </p:cNvCxnSpPr>
          <p:nvPr/>
        </p:nvCxnSpPr>
        <p:spPr>
          <a:xfrm>
            <a:off x="443120" y="7287367"/>
            <a:ext cx="1387828" cy="0"/>
          </a:xfrm>
          <a:prstGeom prst="line">
            <a:avLst/>
          </a:prstGeom>
          <a:ln w="38100">
            <a:solidFill>
              <a:srgbClr val="11355A"/>
            </a:solidFill>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F106CCF-FDA6-4F29-A29D-EA4640310433}"/>
              </a:ext>
            </a:extLst>
          </p:cNvPr>
          <p:cNvSpPr/>
          <p:nvPr/>
        </p:nvSpPr>
        <p:spPr>
          <a:xfrm>
            <a:off x="45820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Rounded Corners 76">
            <a:extLst>
              <a:ext uri="{FF2B5EF4-FFF2-40B4-BE49-F238E27FC236}">
                <a16:creationId xmlns:a16="http://schemas.microsoft.com/office/drawing/2014/main" id="{C3377AF9-D4C0-4386-88D1-874E68140794}"/>
              </a:ext>
            </a:extLst>
          </p:cNvPr>
          <p:cNvSpPr/>
          <p:nvPr/>
        </p:nvSpPr>
        <p:spPr>
          <a:xfrm>
            <a:off x="200095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Rounded Corners 77">
            <a:extLst>
              <a:ext uri="{FF2B5EF4-FFF2-40B4-BE49-F238E27FC236}">
                <a16:creationId xmlns:a16="http://schemas.microsoft.com/office/drawing/2014/main" id="{056E8959-2D54-4AAE-8B12-A845A61D39F0}"/>
              </a:ext>
            </a:extLst>
          </p:cNvPr>
          <p:cNvSpPr/>
          <p:nvPr/>
        </p:nvSpPr>
        <p:spPr>
          <a:xfrm>
            <a:off x="3539802"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Rounded Corners 78">
            <a:extLst>
              <a:ext uri="{FF2B5EF4-FFF2-40B4-BE49-F238E27FC236}">
                <a16:creationId xmlns:a16="http://schemas.microsoft.com/office/drawing/2014/main" id="{11738B65-F67E-44E9-BE71-72CB44478CD2}"/>
              </a:ext>
            </a:extLst>
          </p:cNvPr>
          <p:cNvSpPr/>
          <p:nvPr/>
        </p:nvSpPr>
        <p:spPr>
          <a:xfrm>
            <a:off x="5076446" y="7604703"/>
            <a:ext cx="1365108" cy="109375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B43858C6-331C-41FB-A8E2-B1134FEB3753}"/>
              </a:ext>
            </a:extLst>
          </p:cNvPr>
          <p:cNvSpPr/>
          <p:nvPr/>
        </p:nvSpPr>
        <p:spPr>
          <a:xfrm>
            <a:off x="458206" y="9035807"/>
            <a:ext cx="327803" cy="327803"/>
          </a:xfrm>
          <a:prstGeom prst="ellipse">
            <a:avLst/>
          </a:prstGeom>
          <a:solidFill>
            <a:srgbClr val="FFC0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0" name="Oval 79">
            <a:extLst>
              <a:ext uri="{FF2B5EF4-FFF2-40B4-BE49-F238E27FC236}">
                <a16:creationId xmlns:a16="http://schemas.microsoft.com/office/drawing/2014/main" id="{B558E7BC-93C8-4E26-8082-4640D27310FC}"/>
              </a:ext>
            </a:extLst>
          </p:cNvPr>
          <p:cNvSpPr/>
          <p:nvPr/>
        </p:nvSpPr>
        <p:spPr>
          <a:xfrm>
            <a:off x="915938" y="9035807"/>
            <a:ext cx="327803" cy="327803"/>
          </a:xfrm>
          <a:prstGeom prst="ellipse">
            <a:avLst/>
          </a:prstGeom>
          <a:solidFill>
            <a:srgbClr val="FFC0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Graphic 37">
            <a:extLst>
              <a:ext uri="{FF2B5EF4-FFF2-40B4-BE49-F238E27FC236}">
                <a16:creationId xmlns:a16="http://schemas.microsoft.com/office/drawing/2014/main" id="{ADB28493-3864-4350-9BC3-7E4BF488B6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0642" y="9068393"/>
            <a:ext cx="266967" cy="266967"/>
          </a:xfrm>
          <a:prstGeom prst="rect">
            <a:avLst/>
          </a:prstGeom>
        </p:spPr>
      </p:pic>
      <p:pic>
        <p:nvPicPr>
          <p:cNvPr id="81" name="Graphic 80">
            <a:extLst>
              <a:ext uri="{FF2B5EF4-FFF2-40B4-BE49-F238E27FC236}">
                <a16:creationId xmlns:a16="http://schemas.microsoft.com/office/drawing/2014/main" id="{37FDCEEE-8F23-4CC3-AA24-5C7D4C2BBB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rot="10800000">
            <a:off x="484887" y="9068393"/>
            <a:ext cx="266967" cy="266967"/>
          </a:xfrm>
          <a:prstGeom prst="rect">
            <a:avLst/>
          </a:prstGeom>
        </p:spPr>
      </p:pic>
      <p:sp>
        <p:nvSpPr>
          <p:cNvPr id="39" name="TextBox 38">
            <a:extLst>
              <a:ext uri="{FF2B5EF4-FFF2-40B4-BE49-F238E27FC236}">
                <a16:creationId xmlns:a16="http://schemas.microsoft.com/office/drawing/2014/main" id="{709FCB9B-41AB-402C-8375-B395F9763443}"/>
              </a:ext>
            </a:extLst>
          </p:cNvPr>
          <p:cNvSpPr txBox="1"/>
          <p:nvPr/>
        </p:nvSpPr>
        <p:spPr>
          <a:xfrm>
            <a:off x="680692" y="8259649"/>
            <a:ext cx="857927" cy="415498"/>
          </a:xfrm>
          <a:prstGeom prst="rect">
            <a:avLst/>
          </a:prstGeom>
          <a:noFill/>
        </p:spPr>
        <p:txBody>
          <a:bodyPr wrap="none" rtlCol="0">
            <a:spAutoFit/>
          </a:bodyPr>
          <a:lstStyle/>
          <a:p>
            <a:pPr algn="ctr"/>
            <a:r>
              <a:rPr lang="en-AU" sz="1050" b="1" dirty="0">
                <a:solidFill>
                  <a:srgbClr val="11355A"/>
                </a:solidFill>
                <a:latin typeface="Maven Pro" pitchFamily="2" charset="0"/>
              </a:rPr>
              <a:t>WARMING</a:t>
            </a:r>
          </a:p>
          <a:p>
            <a:pPr algn="ctr"/>
            <a:r>
              <a:rPr lang="en-AU" sz="1050" b="1" dirty="0">
                <a:solidFill>
                  <a:srgbClr val="11355A"/>
                </a:solidFill>
                <a:latin typeface="Maven Pro" pitchFamily="2" charset="0"/>
              </a:rPr>
              <a:t>MACHINE</a:t>
            </a:r>
          </a:p>
        </p:txBody>
      </p:sp>
      <p:sp>
        <p:nvSpPr>
          <p:cNvPr id="82" name="TextBox 81">
            <a:extLst>
              <a:ext uri="{FF2B5EF4-FFF2-40B4-BE49-F238E27FC236}">
                <a16:creationId xmlns:a16="http://schemas.microsoft.com/office/drawing/2014/main" id="{51AE542E-6AEA-412F-9470-093BF16B2D0A}"/>
              </a:ext>
            </a:extLst>
          </p:cNvPr>
          <p:cNvSpPr txBox="1"/>
          <p:nvPr/>
        </p:nvSpPr>
        <p:spPr>
          <a:xfrm>
            <a:off x="2249737" y="8279466"/>
            <a:ext cx="867545" cy="415498"/>
          </a:xfrm>
          <a:prstGeom prst="rect">
            <a:avLst/>
          </a:prstGeom>
          <a:noFill/>
        </p:spPr>
        <p:txBody>
          <a:bodyPr wrap="none" rtlCol="0">
            <a:spAutoFit/>
          </a:bodyPr>
          <a:lstStyle/>
          <a:p>
            <a:pPr algn="ctr"/>
            <a:r>
              <a:rPr lang="en-AU" sz="1050" b="1" dirty="0">
                <a:solidFill>
                  <a:srgbClr val="11355A"/>
                </a:solidFill>
                <a:latin typeface="Maven Pro" pitchFamily="2" charset="0"/>
              </a:rPr>
              <a:t>WARMING</a:t>
            </a:r>
          </a:p>
          <a:p>
            <a:pPr algn="ctr"/>
            <a:r>
              <a:rPr lang="en-AU" sz="1050" b="1" dirty="0">
                <a:solidFill>
                  <a:srgbClr val="11355A"/>
                </a:solidFill>
                <a:latin typeface="Maven Pro" pitchFamily="2" charset="0"/>
              </a:rPr>
              <a:t>BLANKETS</a:t>
            </a:r>
          </a:p>
        </p:txBody>
      </p:sp>
      <p:sp>
        <p:nvSpPr>
          <p:cNvPr id="83" name="TextBox 82">
            <a:extLst>
              <a:ext uri="{FF2B5EF4-FFF2-40B4-BE49-F238E27FC236}">
                <a16:creationId xmlns:a16="http://schemas.microsoft.com/office/drawing/2014/main" id="{50BA371B-B995-460D-85EB-F0F004E4F822}"/>
              </a:ext>
            </a:extLst>
          </p:cNvPr>
          <p:cNvSpPr txBox="1"/>
          <p:nvPr/>
        </p:nvSpPr>
        <p:spPr>
          <a:xfrm>
            <a:off x="3507256" y="8279466"/>
            <a:ext cx="1430200" cy="415498"/>
          </a:xfrm>
          <a:prstGeom prst="rect">
            <a:avLst/>
          </a:prstGeom>
          <a:noFill/>
        </p:spPr>
        <p:txBody>
          <a:bodyPr wrap="none" rtlCol="0">
            <a:spAutoFit/>
          </a:bodyPr>
          <a:lstStyle/>
          <a:p>
            <a:pPr algn="ctr"/>
            <a:r>
              <a:rPr lang="en-AU" sz="1050" b="1" dirty="0">
                <a:solidFill>
                  <a:srgbClr val="11355A"/>
                </a:solidFill>
                <a:latin typeface="Maven Pro" pitchFamily="2" charset="0"/>
              </a:rPr>
              <a:t>SURGICAL MASKS /</a:t>
            </a:r>
          </a:p>
          <a:p>
            <a:pPr algn="ctr"/>
            <a:r>
              <a:rPr lang="en-AU" sz="1050" b="1" dirty="0">
                <a:solidFill>
                  <a:srgbClr val="11355A"/>
                </a:solidFill>
                <a:latin typeface="Maven Pro" pitchFamily="2" charset="0"/>
              </a:rPr>
              <a:t>RESPIRATORS</a:t>
            </a:r>
          </a:p>
        </p:txBody>
      </p:sp>
      <p:sp>
        <p:nvSpPr>
          <p:cNvPr id="84" name="TextBox 83">
            <a:extLst>
              <a:ext uri="{FF2B5EF4-FFF2-40B4-BE49-F238E27FC236}">
                <a16:creationId xmlns:a16="http://schemas.microsoft.com/office/drawing/2014/main" id="{EB3CB172-41A3-4CFF-B463-0C82C5972AC9}"/>
              </a:ext>
            </a:extLst>
          </p:cNvPr>
          <p:cNvSpPr txBox="1"/>
          <p:nvPr/>
        </p:nvSpPr>
        <p:spPr>
          <a:xfrm>
            <a:off x="5202551" y="8279466"/>
            <a:ext cx="1162498" cy="415498"/>
          </a:xfrm>
          <a:prstGeom prst="rect">
            <a:avLst/>
          </a:prstGeom>
          <a:noFill/>
        </p:spPr>
        <p:txBody>
          <a:bodyPr wrap="none" rtlCol="0">
            <a:spAutoFit/>
          </a:bodyPr>
          <a:lstStyle/>
          <a:p>
            <a:pPr algn="ctr"/>
            <a:r>
              <a:rPr lang="en-AU" sz="1050" b="1" dirty="0">
                <a:solidFill>
                  <a:srgbClr val="11355A"/>
                </a:solidFill>
                <a:latin typeface="Maven Pro" pitchFamily="2" charset="0"/>
              </a:rPr>
              <a:t>STERILISATION</a:t>
            </a:r>
          </a:p>
          <a:p>
            <a:pPr algn="ctr"/>
            <a:r>
              <a:rPr lang="en-AU" sz="1050" b="1" dirty="0">
                <a:solidFill>
                  <a:srgbClr val="11355A"/>
                </a:solidFill>
                <a:latin typeface="Maven Pro" pitchFamily="2" charset="0"/>
              </a:rPr>
              <a:t>WRAPS</a:t>
            </a:r>
          </a:p>
        </p:txBody>
      </p:sp>
      <p:pic>
        <p:nvPicPr>
          <p:cNvPr id="47" name="Picture 46">
            <a:extLst>
              <a:ext uri="{FF2B5EF4-FFF2-40B4-BE49-F238E27FC236}">
                <a16:creationId xmlns:a16="http://schemas.microsoft.com/office/drawing/2014/main" id="{C4ACBF61-4959-476A-ADFB-B4F56AA32CF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445985" y="6007755"/>
            <a:ext cx="358466" cy="259888"/>
          </a:xfrm>
          <a:prstGeom prst="rect">
            <a:avLst/>
          </a:prstGeom>
        </p:spPr>
      </p:pic>
      <p:pic>
        <p:nvPicPr>
          <p:cNvPr id="50" name="Picture 49">
            <a:extLst>
              <a:ext uri="{FF2B5EF4-FFF2-40B4-BE49-F238E27FC236}">
                <a16:creationId xmlns:a16="http://schemas.microsoft.com/office/drawing/2014/main" id="{BB5F048C-9B9C-4AA4-9EE7-7D01A047BFB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88757" y="6027471"/>
            <a:ext cx="537699" cy="219561"/>
          </a:xfrm>
          <a:prstGeom prst="rect">
            <a:avLst/>
          </a:prstGeom>
        </p:spPr>
      </p:pic>
      <p:pic>
        <p:nvPicPr>
          <p:cNvPr id="86" name="Picture 85">
            <a:extLst>
              <a:ext uri="{FF2B5EF4-FFF2-40B4-BE49-F238E27FC236}">
                <a16:creationId xmlns:a16="http://schemas.microsoft.com/office/drawing/2014/main" id="{BAC6E48B-FEB3-4499-9ACC-D12B2395E72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76676" y="6007305"/>
            <a:ext cx="358466" cy="259888"/>
          </a:xfrm>
          <a:prstGeom prst="rect">
            <a:avLst/>
          </a:prstGeom>
        </p:spPr>
      </p:pic>
      <p:sp>
        <p:nvSpPr>
          <p:cNvPr id="87" name="TextBox 86">
            <a:extLst>
              <a:ext uri="{FF2B5EF4-FFF2-40B4-BE49-F238E27FC236}">
                <a16:creationId xmlns:a16="http://schemas.microsoft.com/office/drawing/2014/main" id="{C86E10E4-E6CD-4199-AE30-00A0F03DE378}"/>
              </a:ext>
            </a:extLst>
          </p:cNvPr>
          <p:cNvSpPr txBox="1"/>
          <p:nvPr/>
        </p:nvSpPr>
        <p:spPr>
          <a:xfrm>
            <a:off x="322900" y="9802997"/>
            <a:ext cx="4879653" cy="369332"/>
          </a:xfrm>
          <a:prstGeom prst="rect">
            <a:avLst/>
          </a:prstGeom>
          <a:noFill/>
        </p:spPr>
        <p:txBody>
          <a:bodyPr wrap="square" rtlCol="0">
            <a:spAutoFit/>
          </a:bodyPr>
          <a:lstStyle/>
          <a:p>
            <a:r>
              <a:rPr lang="en-US" dirty="0">
                <a:solidFill>
                  <a:srgbClr val="002342"/>
                </a:solidFill>
                <a:latin typeface="Rubik Medium" pitchFamily="2" charset="-79"/>
                <a:cs typeface="Rubik Medium" pitchFamily="2" charset="-79"/>
              </a:rPr>
              <a:t>20 Years of Industry Experience</a:t>
            </a:r>
            <a:endParaRPr lang="en-US" sz="900" b="1" dirty="0">
              <a:solidFill>
                <a:srgbClr val="002342"/>
              </a:solidFill>
              <a:latin typeface="Nunito" pitchFamily="2" charset="0"/>
            </a:endParaRPr>
          </a:p>
        </p:txBody>
      </p:sp>
      <p:cxnSp>
        <p:nvCxnSpPr>
          <p:cNvPr id="88" name="Straight Connector 87">
            <a:extLst>
              <a:ext uri="{FF2B5EF4-FFF2-40B4-BE49-F238E27FC236}">
                <a16:creationId xmlns:a16="http://schemas.microsoft.com/office/drawing/2014/main" id="{78E93F38-30A9-40AE-B86C-06CC25C5FDFD}"/>
              </a:ext>
            </a:extLst>
          </p:cNvPr>
          <p:cNvCxnSpPr>
            <a:cxnSpLocks/>
          </p:cNvCxnSpPr>
          <p:nvPr/>
        </p:nvCxnSpPr>
        <p:spPr>
          <a:xfrm>
            <a:off x="415741" y="10172329"/>
            <a:ext cx="3598457" cy="0"/>
          </a:xfrm>
          <a:prstGeom prst="line">
            <a:avLst/>
          </a:prstGeom>
          <a:ln w="38100">
            <a:solidFill>
              <a:srgbClr val="FFC05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55B7852-6CE8-4519-BEE6-B4262F007344}"/>
              </a:ext>
            </a:extLst>
          </p:cNvPr>
          <p:cNvSpPr txBox="1"/>
          <p:nvPr/>
        </p:nvSpPr>
        <p:spPr>
          <a:xfrm>
            <a:off x="3729096" y="14022991"/>
            <a:ext cx="1394602" cy="892552"/>
          </a:xfrm>
          <a:prstGeom prst="rect">
            <a:avLst/>
          </a:prstGeom>
          <a:noFill/>
          <a:ln>
            <a:noFill/>
          </a:ln>
        </p:spPr>
        <p:txBody>
          <a:bodyPr wrap="square" rtlCol="0">
            <a:spAutoFit/>
          </a:bodyPr>
          <a:lstStyle/>
          <a:p>
            <a:r>
              <a:rPr lang="en-US" sz="900" b="1" dirty="0">
                <a:solidFill>
                  <a:srgbClr val="FFC057"/>
                </a:solidFill>
                <a:latin typeface="Grandview" panose="020B0502040204020203" pitchFamily="34" charset="0"/>
                <a:cs typeface="Lucida Sans" panose="020B0602040502020204" pitchFamily="34" charset="0"/>
              </a:rPr>
              <a:t>Head Office</a:t>
            </a:r>
          </a:p>
          <a:p>
            <a:endParaRPr lang="en-US" sz="900" b="1" dirty="0">
              <a:solidFill>
                <a:schemeClr val="bg1"/>
              </a:solidFill>
              <a:latin typeface="Grandview" panose="020B0502040204020203" pitchFamily="34" charset="0"/>
              <a:cs typeface="Lucida Sans" panose="020B0602040502020204" pitchFamily="34" charset="0"/>
            </a:endParaRPr>
          </a:p>
          <a:p>
            <a:r>
              <a:rPr lang="en-US" sz="900" dirty="0">
                <a:solidFill>
                  <a:schemeClr val="bg1"/>
                </a:solidFill>
                <a:latin typeface="Grandview" panose="020B0502040204020203" pitchFamily="34" charset="0"/>
                <a:cs typeface="Lucida Sans" panose="020B0602040502020204" pitchFamily="34" charset="0"/>
              </a:rPr>
              <a:t>103 Mornington Street</a:t>
            </a:r>
          </a:p>
          <a:p>
            <a:r>
              <a:rPr lang="en-US" sz="900" dirty="0">
                <a:solidFill>
                  <a:schemeClr val="bg1"/>
                </a:solidFill>
                <a:latin typeface="Grandview" panose="020B0502040204020203" pitchFamily="34" charset="0"/>
                <a:cs typeface="Lucida Sans" panose="020B0602040502020204" pitchFamily="34" charset="0"/>
              </a:rPr>
              <a:t>North Geelong</a:t>
            </a:r>
          </a:p>
          <a:p>
            <a:r>
              <a:rPr lang="en-US" sz="900" dirty="0">
                <a:solidFill>
                  <a:schemeClr val="bg1"/>
                </a:solidFill>
                <a:latin typeface="Grandview" panose="020B0502040204020203" pitchFamily="34" charset="0"/>
                <a:cs typeface="Lucida Sans" panose="020B0602040502020204" pitchFamily="34" charset="0"/>
              </a:rPr>
              <a:t>VIC Australia 3215 </a:t>
            </a:r>
          </a:p>
          <a:p>
            <a:endParaRPr lang="en-US" sz="700" u="sng" dirty="0">
              <a:solidFill>
                <a:schemeClr val="bg1"/>
              </a:solidFill>
              <a:latin typeface="Grandview" panose="020B0502040204020203" pitchFamily="34" charset="0"/>
              <a:cs typeface="Lucida Sans" panose="020B0602040502020204" pitchFamily="34" charset="0"/>
            </a:endParaRPr>
          </a:p>
        </p:txBody>
      </p:sp>
      <p:sp>
        <p:nvSpPr>
          <p:cNvPr id="92" name="TextBox 91">
            <a:extLst>
              <a:ext uri="{FF2B5EF4-FFF2-40B4-BE49-F238E27FC236}">
                <a16:creationId xmlns:a16="http://schemas.microsoft.com/office/drawing/2014/main" id="{7B5D07A5-CEAB-4C45-B55A-CC86CA05D85D}"/>
              </a:ext>
            </a:extLst>
          </p:cNvPr>
          <p:cNvSpPr txBox="1"/>
          <p:nvPr/>
        </p:nvSpPr>
        <p:spPr>
          <a:xfrm>
            <a:off x="1850571" y="14186666"/>
            <a:ext cx="2013113" cy="615553"/>
          </a:xfrm>
          <a:prstGeom prst="rect">
            <a:avLst/>
          </a:prstGeom>
          <a:noFill/>
          <a:ln>
            <a:noFill/>
          </a:ln>
        </p:spPr>
        <p:txBody>
          <a:bodyPr wrap="square" rtlCol="0">
            <a:spAutoFit/>
          </a:bodyPr>
          <a:lstStyle/>
          <a:p>
            <a:r>
              <a:rPr lang="en-US" sz="900" b="1" dirty="0">
                <a:solidFill>
                  <a:schemeClr val="bg1"/>
                </a:solidFill>
                <a:latin typeface="Grandview" panose="020B0502040204020203" pitchFamily="34" charset="0"/>
                <a:cs typeface="Lucida Sans" panose="020B0602040502020204" pitchFamily="34" charset="0"/>
              </a:rPr>
              <a:t>Call </a:t>
            </a:r>
            <a:r>
              <a:rPr lang="en-US" sz="900" b="1" dirty="0">
                <a:solidFill>
                  <a:srgbClr val="FFC057"/>
                </a:solidFill>
                <a:latin typeface="Grandview" panose="020B0502040204020203" pitchFamily="34" charset="0"/>
                <a:cs typeface="Lucida Sans" panose="020B0602040502020204" pitchFamily="34" charset="0"/>
              </a:rPr>
              <a:t>+61 3 5277 1455</a:t>
            </a:r>
          </a:p>
          <a:p>
            <a:endParaRPr lang="en-US" sz="900" b="1" dirty="0">
              <a:solidFill>
                <a:schemeClr val="bg1"/>
              </a:solidFill>
              <a:latin typeface="Grandview" panose="020B0502040204020203" pitchFamily="34" charset="0"/>
              <a:cs typeface="Lucida Sans" panose="020B0602040502020204" pitchFamily="34" charset="0"/>
            </a:endParaRPr>
          </a:p>
          <a:p>
            <a:r>
              <a:rPr lang="en-US" sz="900" b="1" dirty="0">
                <a:solidFill>
                  <a:schemeClr val="bg1"/>
                </a:solidFill>
                <a:latin typeface="Grandview" panose="020B0502040204020203" pitchFamily="34" charset="0"/>
                <a:cs typeface="Lucida Sans" panose="020B0602040502020204" pitchFamily="34" charset="0"/>
              </a:rPr>
              <a:t>Email </a:t>
            </a:r>
            <a:r>
              <a:rPr lang="en-US" sz="800" b="1" dirty="0">
                <a:solidFill>
                  <a:srgbClr val="FFC057"/>
                </a:solidFill>
                <a:latin typeface="Grandview" panose="020B0502040204020203" pitchFamily="34" charset="0"/>
                <a:cs typeface="Lucida Sans" panose="020B0602040502020204" pitchFamily="34" charset="0"/>
              </a:rPr>
              <a:t>sales@careessentials.com.au</a:t>
            </a:r>
          </a:p>
          <a:p>
            <a:endParaRPr lang="en-US" sz="700" u="sng" dirty="0">
              <a:solidFill>
                <a:schemeClr val="bg1"/>
              </a:solidFill>
              <a:latin typeface="Grandview" panose="020B0502040204020203" pitchFamily="34" charset="0"/>
              <a:cs typeface="Lucida Sans" panose="020B0602040502020204" pitchFamily="34" charset="0"/>
            </a:endParaRPr>
          </a:p>
        </p:txBody>
      </p:sp>
      <p:pic>
        <p:nvPicPr>
          <p:cNvPr id="93" name="Graphic 92" descr="Envelope">
            <a:extLst>
              <a:ext uri="{FF2B5EF4-FFF2-40B4-BE49-F238E27FC236}">
                <a16:creationId xmlns:a16="http://schemas.microsoft.com/office/drawing/2014/main" id="{63BE691B-BEFC-43D2-96B0-D899AE5E43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5886" y="14475618"/>
            <a:ext cx="197530" cy="197530"/>
          </a:xfrm>
          <a:prstGeom prst="rect">
            <a:avLst/>
          </a:prstGeom>
        </p:spPr>
      </p:pic>
      <p:pic>
        <p:nvPicPr>
          <p:cNvPr id="94" name="Graphic 93" descr="Receiver">
            <a:extLst>
              <a:ext uri="{FF2B5EF4-FFF2-40B4-BE49-F238E27FC236}">
                <a16:creationId xmlns:a16="http://schemas.microsoft.com/office/drawing/2014/main" id="{15019DBA-BC53-4D20-9231-92F4A6D763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0825" y="14206688"/>
            <a:ext cx="169564" cy="169564"/>
          </a:xfrm>
          <a:prstGeom prst="rect">
            <a:avLst/>
          </a:prstGeom>
        </p:spPr>
      </p:pic>
      <p:pic>
        <p:nvPicPr>
          <p:cNvPr id="98" name="Graphic 97" descr="Box">
            <a:extLst>
              <a:ext uri="{FF2B5EF4-FFF2-40B4-BE49-F238E27FC236}">
                <a16:creationId xmlns:a16="http://schemas.microsoft.com/office/drawing/2014/main" id="{AD95A538-3C44-4459-9A5F-6BCEA908D2A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21943" y="10361610"/>
            <a:ext cx="408949" cy="408949"/>
          </a:xfrm>
          <a:prstGeom prst="rect">
            <a:avLst/>
          </a:prstGeom>
        </p:spPr>
      </p:pic>
      <p:pic>
        <p:nvPicPr>
          <p:cNvPr id="102" name="Graphic 101" descr="Users">
            <a:extLst>
              <a:ext uri="{FF2B5EF4-FFF2-40B4-BE49-F238E27FC236}">
                <a16:creationId xmlns:a16="http://schemas.microsoft.com/office/drawing/2014/main" id="{8A361086-F2B8-4D2B-9D15-30BD577720D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7848" y="12017366"/>
            <a:ext cx="408944" cy="408944"/>
          </a:xfrm>
          <a:prstGeom prst="rect">
            <a:avLst/>
          </a:prstGeom>
        </p:spPr>
      </p:pic>
      <p:pic>
        <p:nvPicPr>
          <p:cNvPr id="104" name="Graphic 103" descr="Medical">
            <a:extLst>
              <a:ext uri="{FF2B5EF4-FFF2-40B4-BE49-F238E27FC236}">
                <a16:creationId xmlns:a16="http://schemas.microsoft.com/office/drawing/2014/main" id="{9E12642E-8169-477E-A229-DB156566140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99476" y="10361607"/>
            <a:ext cx="408944" cy="408944"/>
          </a:xfrm>
          <a:prstGeom prst="rect">
            <a:avLst/>
          </a:prstGeom>
        </p:spPr>
      </p:pic>
      <p:sp>
        <p:nvSpPr>
          <p:cNvPr id="107" name="TextBox 106">
            <a:extLst>
              <a:ext uri="{FF2B5EF4-FFF2-40B4-BE49-F238E27FC236}">
                <a16:creationId xmlns:a16="http://schemas.microsoft.com/office/drawing/2014/main" id="{9A9E3E0F-41C5-4FAD-93DD-A4B1A588684E}"/>
              </a:ext>
            </a:extLst>
          </p:cNvPr>
          <p:cNvSpPr txBox="1"/>
          <p:nvPr/>
        </p:nvSpPr>
        <p:spPr>
          <a:xfrm>
            <a:off x="365039" y="10817631"/>
            <a:ext cx="2273389" cy="1300356"/>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Over 400 Customers</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From major hospitals to general practice, we service the medical industry Australia-wide and around the world</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108" name="TextBox 107">
            <a:extLst>
              <a:ext uri="{FF2B5EF4-FFF2-40B4-BE49-F238E27FC236}">
                <a16:creationId xmlns:a16="http://schemas.microsoft.com/office/drawing/2014/main" id="{C70F3994-C818-43EC-A4A2-EDC94579B4F8}"/>
              </a:ext>
            </a:extLst>
          </p:cNvPr>
          <p:cNvSpPr txBox="1"/>
          <p:nvPr/>
        </p:nvSpPr>
        <p:spPr>
          <a:xfrm>
            <a:off x="365039" y="12379723"/>
            <a:ext cx="2273389" cy="1300356"/>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100+ Professional Staff</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With quality our top priority, our dedicated staff have been the backbone of our business for over 40 years</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109" name="TextBox 108">
            <a:extLst>
              <a:ext uri="{FF2B5EF4-FFF2-40B4-BE49-F238E27FC236}">
                <a16:creationId xmlns:a16="http://schemas.microsoft.com/office/drawing/2014/main" id="{A9319855-75FD-4AD2-B8A9-636816838147}"/>
              </a:ext>
            </a:extLst>
          </p:cNvPr>
          <p:cNvSpPr txBox="1"/>
          <p:nvPr/>
        </p:nvSpPr>
        <p:spPr>
          <a:xfrm>
            <a:off x="3335143" y="10798006"/>
            <a:ext cx="2379858" cy="1131079"/>
          </a:xfrm>
          <a:prstGeom prst="rect">
            <a:avLst/>
          </a:prstGeom>
          <a:noFill/>
          <a:ln>
            <a:noFill/>
          </a:ln>
        </p:spPr>
        <p:txBody>
          <a:bodyPr wrap="square" rtlCol="0">
            <a:spAutoFit/>
          </a:bodyPr>
          <a:lstStyle/>
          <a:p>
            <a:r>
              <a:rPr lang="en-US" sz="1200" b="1" dirty="0">
                <a:solidFill>
                  <a:srgbClr val="FFC057"/>
                </a:solidFill>
                <a:latin typeface="Grandview" panose="020B0502040204020203" pitchFamily="34" charset="0"/>
                <a:cs typeface="Lucida Sans" panose="020B0602040502020204" pitchFamily="34" charset="0"/>
              </a:rPr>
              <a:t>3 million products</a:t>
            </a:r>
          </a:p>
          <a:p>
            <a:endParaRPr lang="en-US" sz="1200" b="1" dirty="0">
              <a:solidFill>
                <a:srgbClr val="002342"/>
              </a:solidFill>
              <a:latin typeface="Grandview" panose="020B0502040204020203" pitchFamily="34" charset="0"/>
              <a:cs typeface="Lucida Sans" panose="020B0602040502020204" pitchFamily="34" charset="0"/>
            </a:endParaRPr>
          </a:p>
          <a:p>
            <a:r>
              <a:rPr lang="en-US" sz="1100" dirty="0">
                <a:solidFill>
                  <a:srgbClr val="002342"/>
                </a:solidFill>
                <a:latin typeface="Grandview" panose="020B0502040204020203" pitchFamily="34" charset="0"/>
                <a:cs typeface="Lucida Sans" panose="020B0602040502020204" pitchFamily="34" charset="0"/>
              </a:rPr>
              <a:t>We have manufacture over three million single-use medical products every year</a:t>
            </a:r>
          </a:p>
          <a:p>
            <a:endParaRPr lang="en-US" sz="1050" b="1" u="sng" dirty="0">
              <a:solidFill>
                <a:schemeClr val="bg1"/>
              </a:solidFill>
              <a:latin typeface="Grandview" panose="020B0502040204020203" pitchFamily="34" charset="0"/>
              <a:cs typeface="Lucida Sans" panose="020B0602040502020204" pitchFamily="34" charset="0"/>
            </a:endParaRPr>
          </a:p>
        </p:txBody>
      </p:sp>
      <p:sp>
        <p:nvSpPr>
          <p:cNvPr id="74" name="TextBox 73">
            <a:extLst>
              <a:ext uri="{FF2B5EF4-FFF2-40B4-BE49-F238E27FC236}">
                <a16:creationId xmlns:a16="http://schemas.microsoft.com/office/drawing/2014/main" id="{F7BB6A5A-CF64-4A4A-A8ED-8BAD3849C2E4}"/>
              </a:ext>
            </a:extLst>
          </p:cNvPr>
          <p:cNvSpPr txBox="1"/>
          <p:nvPr/>
        </p:nvSpPr>
        <p:spPr>
          <a:xfrm>
            <a:off x="682979" y="1564978"/>
            <a:ext cx="3751348" cy="646331"/>
          </a:xfrm>
          <a:prstGeom prst="rect">
            <a:avLst/>
          </a:prstGeom>
          <a:noFill/>
        </p:spPr>
        <p:txBody>
          <a:bodyPr wrap="none" rtlCol="0">
            <a:spAutoFit/>
          </a:bodyPr>
          <a:lstStyle/>
          <a:p>
            <a:r>
              <a:rPr lang="en-US" dirty="0">
                <a:solidFill>
                  <a:schemeClr val="bg1"/>
                </a:solidFill>
                <a:latin typeface="Rubik Medium" pitchFamily="2" charset="-79"/>
                <a:cs typeface="Rubik Medium" pitchFamily="2" charset="-79"/>
              </a:rPr>
              <a:t>Providing the best </a:t>
            </a:r>
            <a:r>
              <a:rPr lang="en-US" b="1" dirty="0">
                <a:solidFill>
                  <a:srgbClr val="FFC057"/>
                </a:solidFill>
                <a:latin typeface="Rubik Medium" pitchFamily="2" charset="-79"/>
                <a:cs typeface="Rubik Medium" pitchFamily="2" charset="-79"/>
              </a:rPr>
              <a:t>care</a:t>
            </a:r>
            <a:r>
              <a:rPr lang="en-US" dirty="0">
                <a:solidFill>
                  <a:schemeClr val="bg1"/>
                </a:solidFill>
                <a:latin typeface="Rubik Medium" pitchFamily="2" charset="-79"/>
                <a:cs typeface="Rubik Medium" pitchFamily="2" charset="-79"/>
              </a:rPr>
              <a:t> possible</a:t>
            </a:r>
            <a:endParaRPr lang="en-AU" dirty="0">
              <a:solidFill>
                <a:schemeClr val="bg1"/>
              </a:solidFill>
              <a:latin typeface="Rubik Medium" pitchFamily="2" charset="-79"/>
              <a:cs typeface="Rubik Medium" pitchFamily="2" charset="-79"/>
            </a:endParaRPr>
          </a:p>
          <a:p>
            <a:r>
              <a:rPr lang="en-AU" dirty="0">
                <a:solidFill>
                  <a:srgbClr val="FFC057"/>
                </a:solidFill>
                <a:latin typeface="Rubik Medium" pitchFamily="2" charset="-79"/>
                <a:cs typeface="Rubik Medium" pitchFamily="2" charset="-79"/>
              </a:rPr>
              <a:t>for patients</a:t>
            </a:r>
            <a:endParaRPr lang="en-US" dirty="0">
              <a:solidFill>
                <a:srgbClr val="FFC057"/>
              </a:solidFill>
              <a:latin typeface="Rubik Medium" pitchFamily="2" charset="-79"/>
              <a:cs typeface="Rubik Medium" pitchFamily="2" charset="-79"/>
            </a:endParaRPr>
          </a:p>
        </p:txBody>
      </p:sp>
      <p:cxnSp>
        <p:nvCxnSpPr>
          <p:cNvPr id="75" name="Straight Connector 74">
            <a:extLst>
              <a:ext uri="{FF2B5EF4-FFF2-40B4-BE49-F238E27FC236}">
                <a16:creationId xmlns:a16="http://schemas.microsoft.com/office/drawing/2014/main" id="{7B64896B-C4C2-4FE9-9592-CCF5464A8C87}"/>
              </a:ext>
            </a:extLst>
          </p:cNvPr>
          <p:cNvCxnSpPr>
            <a:cxnSpLocks/>
          </p:cNvCxnSpPr>
          <p:nvPr/>
        </p:nvCxnSpPr>
        <p:spPr>
          <a:xfrm>
            <a:off x="789878" y="2234537"/>
            <a:ext cx="1295518"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C5A57FED-9EC7-4682-AEA3-31196A1C91A6}"/>
              </a:ext>
            </a:extLst>
          </p:cNvPr>
          <p:cNvGrpSpPr/>
          <p:nvPr/>
        </p:nvGrpSpPr>
        <p:grpSpPr>
          <a:xfrm>
            <a:off x="789883" y="2804708"/>
            <a:ext cx="1041069" cy="272750"/>
            <a:chOff x="789878" y="2107304"/>
            <a:chExt cx="1041069" cy="272750"/>
          </a:xfrm>
          <a:solidFill>
            <a:srgbClr val="001322"/>
          </a:solidFill>
        </p:grpSpPr>
        <p:sp>
          <p:nvSpPr>
            <p:cNvPr id="85" name="Oval 84">
              <a:extLst>
                <a:ext uri="{FF2B5EF4-FFF2-40B4-BE49-F238E27FC236}">
                  <a16:creationId xmlns:a16="http://schemas.microsoft.com/office/drawing/2014/main" id="{9FDE2974-9F0C-4F42-BD0F-B98C8149FD66}"/>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A48F0EC9-CFF0-4CC2-874F-687216650CB0}"/>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a:extLst>
                <a:ext uri="{FF2B5EF4-FFF2-40B4-BE49-F238E27FC236}">
                  <a16:creationId xmlns:a16="http://schemas.microsoft.com/office/drawing/2014/main" id="{054C241A-F165-4554-89E5-5A4655DFF6C3}"/>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5" name="TextBox 94">
            <a:extLst>
              <a:ext uri="{FF2B5EF4-FFF2-40B4-BE49-F238E27FC236}">
                <a16:creationId xmlns:a16="http://schemas.microsoft.com/office/drawing/2014/main" id="{1A7D4AA6-6AB5-4BF2-9138-79D6EA9AC637}"/>
              </a:ext>
            </a:extLst>
          </p:cNvPr>
          <p:cNvSpPr txBox="1"/>
          <p:nvPr/>
        </p:nvSpPr>
        <p:spPr>
          <a:xfrm>
            <a:off x="820942" y="2831357"/>
            <a:ext cx="962707" cy="215444"/>
          </a:xfrm>
          <a:prstGeom prst="rect">
            <a:avLst/>
          </a:prstGeom>
          <a:noFill/>
        </p:spPr>
        <p:txBody>
          <a:bodyPr wrap="square" rtlCol="0">
            <a:spAutoFit/>
          </a:bodyPr>
          <a:lstStyle/>
          <a:p>
            <a:r>
              <a:rPr lang="en-US" sz="800" b="1" dirty="0">
                <a:solidFill>
                  <a:schemeClr val="bg1"/>
                </a:solidFill>
                <a:latin typeface="Rubik Medium" pitchFamily="2" charset="-79"/>
                <a:cs typeface="Rubik Medium" pitchFamily="2" charset="-79"/>
              </a:rPr>
              <a:t>FIND OUT MORE</a:t>
            </a:r>
            <a:endParaRPr lang="en-AU" sz="800" b="1" dirty="0">
              <a:solidFill>
                <a:schemeClr val="bg1"/>
              </a:solidFill>
              <a:latin typeface="Rubik Medium" pitchFamily="2" charset="-79"/>
              <a:cs typeface="Rubik Medium" pitchFamily="2" charset="-79"/>
            </a:endParaRPr>
          </a:p>
        </p:txBody>
      </p:sp>
      <p:sp>
        <p:nvSpPr>
          <p:cNvPr id="96" name="TextBox 95">
            <a:extLst>
              <a:ext uri="{FF2B5EF4-FFF2-40B4-BE49-F238E27FC236}">
                <a16:creationId xmlns:a16="http://schemas.microsoft.com/office/drawing/2014/main" id="{E4C12E35-3DE9-40C5-AEC0-FF2393E57137}"/>
              </a:ext>
            </a:extLst>
          </p:cNvPr>
          <p:cNvSpPr txBox="1"/>
          <p:nvPr/>
        </p:nvSpPr>
        <p:spPr>
          <a:xfrm>
            <a:off x="1614881" y="2807165"/>
            <a:ext cx="183057" cy="246221"/>
          </a:xfrm>
          <a:prstGeom prst="rect">
            <a:avLst/>
          </a:prstGeom>
          <a:noFill/>
        </p:spPr>
        <p:txBody>
          <a:bodyPr wrap="square" rtlCol="0">
            <a:spAutoFit/>
          </a:bodyPr>
          <a:lstStyle/>
          <a:p>
            <a:r>
              <a:rPr lang="en-US" sz="1000" dirty="0">
                <a:solidFill>
                  <a:schemeClr val="bg1"/>
                </a:solidFill>
                <a:latin typeface="Grandview" panose="020B0502040204020203" pitchFamily="34" charset="0"/>
              </a:rPr>
              <a:t>&gt;</a:t>
            </a:r>
            <a:endParaRPr lang="en-AU" sz="1000" dirty="0">
              <a:solidFill>
                <a:schemeClr val="bg1"/>
              </a:solidFill>
              <a:latin typeface="Grandview" panose="020B0502040204020203" pitchFamily="34" charset="0"/>
            </a:endParaRPr>
          </a:p>
        </p:txBody>
      </p:sp>
      <p:sp>
        <p:nvSpPr>
          <p:cNvPr id="97" name="TextBox 96">
            <a:extLst>
              <a:ext uri="{FF2B5EF4-FFF2-40B4-BE49-F238E27FC236}">
                <a16:creationId xmlns:a16="http://schemas.microsoft.com/office/drawing/2014/main" id="{5996FB48-C985-457D-B1AD-775BDD9A6D15}"/>
              </a:ext>
            </a:extLst>
          </p:cNvPr>
          <p:cNvSpPr txBox="1"/>
          <p:nvPr/>
        </p:nvSpPr>
        <p:spPr>
          <a:xfrm>
            <a:off x="713176" y="2372660"/>
            <a:ext cx="3355406" cy="307777"/>
          </a:xfrm>
          <a:prstGeom prst="rect">
            <a:avLst/>
          </a:prstGeom>
          <a:noFill/>
        </p:spPr>
        <p:txBody>
          <a:bodyPr wrap="none" rtlCol="0">
            <a:spAutoFit/>
          </a:bodyPr>
          <a:lstStyle/>
          <a:p>
            <a:r>
              <a:rPr lang="en-US" sz="700" dirty="0">
                <a:solidFill>
                  <a:schemeClr val="bg1"/>
                </a:solidFill>
                <a:latin typeface="Maven Pro" pitchFamily="2" charset="0"/>
              </a:rPr>
              <a:t>Care Essentials continues to be a contributor to the engaging development of</a:t>
            </a:r>
          </a:p>
          <a:p>
            <a:r>
              <a:rPr lang="en-US" sz="700" dirty="0">
                <a:solidFill>
                  <a:schemeClr val="bg1"/>
                </a:solidFill>
                <a:latin typeface="Maven Pro" pitchFamily="2" charset="0"/>
              </a:rPr>
              <a:t>innovative, high quality products for use in medical and related industries.</a:t>
            </a:r>
          </a:p>
        </p:txBody>
      </p:sp>
      <p:sp>
        <p:nvSpPr>
          <p:cNvPr id="100" name="Rectangle 99">
            <a:extLst>
              <a:ext uri="{FF2B5EF4-FFF2-40B4-BE49-F238E27FC236}">
                <a16:creationId xmlns:a16="http://schemas.microsoft.com/office/drawing/2014/main" id="{45B05300-8B2E-4DDE-AD73-F6F110CE44D4}"/>
              </a:ext>
            </a:extLst>
          </p:cNvPr>
          <p:cNvSpPr/>
          <p:nvPr/>
        </p:nvSpPr>
        <p:spPr>
          <a:xfrm>
            <a:off x="3093721" y="952058"/>
            <a:ext cx="3764280" cy="2157469"/>
          </a:xfrm>
          <a:prstGeom prst="rect">
            <a:avLst/>
          </a:prstGeom>
          <a:solidFill>
            <a:srgbClr val="002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A9EDEB70-5AF5-4761-8575-D5C3F40AD394}"/>
              </a:ext>
            </a:extLst>
          </p:cNvPr>
          <p:cNvSpPr/>
          <p:nvPr/>
        </p:nvSpPr>
        <p:spPr>
          <a:xfrm>
            <a:off x="3" y="952057"/>
            <a:ext cx="4014195" cy="2151119"/>
          </a:xfrm>
          <a:prstGeom prst="rect">
            <a:avLst/>
          </a:prstGeom>
          <a:solidFill>
            <a:srgbClr val="00182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03" name="TextBox 102">
            <a:extLst>
              <a:ext uri="{FF2B5EF4-FFF2-40B4-BE49-F238E27FC236}">
                <a16:creationId xmlns:a16="http://schemas.microsoft.com/office/drawing/2014/main" id="{B873AEF0-FEDB-46A4-9B42-C983CFCB94E8}"/>
              </a:ext>
            </a:extLst>
          </p:cNvPr>
          <p:cNvSpPr txBox="1"/>
          <p:nvPr/>
        </p:nvSpPr>
        <p:spPr>
          <a:xfrm>
            <a:off x="295365" y="1095593"/>
            <a:ext cx="620683" cy="253916"/>
          </a:xfrm>
          <a:prstGeom prst="rect">
            <a:avLst/>
          </a:prstGeom>
          <a:noFill/>
        </p:spPr>
        <p:txBody>
          <a:bodyPr wrap="none" rtlCol="0">
            <a:spAutoFit/>
          </a:bodyPr>
          <a:lstStyle/>
          <a:p>
            <a:r>
              <a:rPr lang="en-AU" sz="1050" dirty="0">
                <a:solidFill>
                  <a:srgbClr val="FFC057"/>
                </a:solidFill>
                <a:latin typeface="Maven Pro Medium" pitchFamily="2" charset="0"/>
              </a:rPr>
              <a:t>Brands</a:t>
            </a:r>
          </a:p>
        </p:txBody>
      </p:sp>
      <p:sp>
        <p:nvSpPr>
          <p:cNvPr id="105" name="TextBox 104">
            <a:extLst>
              <a:ext uri="{FF2B5EF4-FFF2-40B4-BE49-F238E27FC236}">
                <a16:creationId xmlns:a16="http://schemas.microsoft.com/office/drawing/2014/main" id="{E812BBE0-564B-463C-9C73-4155857DC9F1}"/>
              </a:ext>
            </a:extLst>
          </p:cNvPr>
          <p:cNvSpPr txBox="1"/>
          <p:nvPr/>
        </p:nvSpPr>
        <p:spPr>
          <a:xfrm>
            <a:off x="293554" y="1493035"/>
            <a:ext cx="808235" cy="507831"/>
          </a:xfrm>
          <a:prstGeom prst="rect">
            <a:avLst/>
          </a:prstGeom>
          <a:noFill/>
        </p:spPr>
        <p:txBody>
          <a:bodyPr wrap="none" rtlCol="0">
            <a:spAutoFit/>
          </a:bodyPr>
          <a:lstStyle/>
          <a:p>
            <a:r>
              <a:rPr lang="en-AU" sz="900" dirty="0">
                <a:solidFill>
                  <a:schemeClr val="bg1"/>
                </a:solidFill>
                <a:latin typeface="Maven Pro" pitchFamily="2" charset="0"/>
                <a:ea typeface="Calibri" panose="020F0502020204030204" pitchFamily="34" charset="0"/>
                <a:cs typeface="Times New Roman" panose="02020603050405020304" pitchFamily="18" charset="0"/>
              </a:rPr>
              <a:t>COCOON</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CareGUARD</a:t>
            </a:r>
          </a:p>
        </p:txBody>
      </p:sp>
      <p:cxnSp>
        <p:nvCxnSpPr>
          <p:cNvPr id="106" name="Straight Connector 105">
            <a:extLst>
              <a:ext uri="{FF2B5EF4-FFF2-40B4-BE49-F238E27FC236}">
                <a16:creationId xmlns:a16="http://schemas.microsoft.com/office/drawing/2014/main" id="{C00E0F9B-A582-47E0-AB91-36E77365DC45}"/>
              </a:ext>
            </a:extLst>
          </p:cNvPr>
          <p:cNvCxnSpPr>
            <a:cxnSpLocks/>
          </p:cNvCxnSpPr>
          <p:nvPr/>
        </p:nvCxnSpPr>
        <p:spPr>
          <a:xfrm>
            <a:off x="394340" y="1323866"/>
            <a:ext cx="423670" cy="0"/>
          </a:xfrm>
          <a:prstGeom prst="line">
            <a:avLst/>
          </a:prstGeom>
          <a:ln w="19050">
            <a:solidFill>
              <a:srgbClr val="FFC057"/>
            </a:solidFill>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BEBCEADF-EF4F-47DC-8791-040D01067CB0}"/>
              </a:ext>
            </a:extLst>
          </p:cNvPr>
          <p:cNvSpPr txBox="1"/>
          <p:nvPr/>
        </p:nvSpPr>
        <p:spPr>
          <a:xfrm>
            <a:off x="1895088" y="1095593"/>
            <a:ext cx="740908" cy="253916"/>
          </a:xfrm>
          <a:prstGeom prst="rect">
            <a:avLst/>
          </a:prstGeom>
          <a:noFill/>
        </p:spPr>
        <p:txBody>
          <a:bodyPr wrap="none" rtlCol="0">
            <a:spAutoFit/>
          </a:bodyPr>
          <a:lstStyle/>
          <a:p>
            <a:r>
              <a:rPr lang="en-AU" sz="1050" dirty="0">
                <a:solidFill>
                  <a:srgbClr val="FFC057"/>
                </a:solidFill>
                <a:latin typeface="Maven Pro Medium" pitchFamily="2" charset="0"/>
              </a:rPr>
              <a:t>Products</a:t>
            </a:r>
          </a:p>
        </p:txBody>
      </p:sp>
      <p:cxnSp>
        <p:nvCxnSpPr>
          <p:cNvPr id="111" name="Straight Connector 110">
            <a:extLst>
              <a:ext uri="{FF2B5EF4-FFF2-40B4-BE49-F238E27FC236}">
                <a16:creationId xmlns:a16="http://schemas.microsoft.com/office/drawing/2014/main" id="{A2478F5A-4B63-47A1-8EE4-E79F460DFF42}"/>
              </a:ext>
            </a:extLst>
          </p:cNvPr>
          <p:cNvCxnSpPr>
            <a:cxnSpLocks/>
          </p:cNvCxnSpPr>
          <p:nvPr/>
        </p:nvCxnSpPr>
        <p:spPr>
          <a:xfrm>
            <a:off x="1994070" y="1323866"/>
            <a:ext cx="534947" cy="0"/>
          </a:xfrm>
          <a:prstGeom prst="line">
            <a:avLst/>
          </a:prstGeom>
          <a:ln w="19050">
            <a:solidFill>
              <a:srgbClr val="FFC057"/>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2407D4-831B-472D-B672-4392E5C12F5D}"/>
              </a:ext>
            </a:extLst>
          </p:cNvPr>
          <p:cNvSpPr txBox="1"/>
          <p:nvPr/>
        </p:nvSpPr>
        <p:spPr>
          <a:xfrm>
            <a:off x="1891667" y="1492353"/>
            <a:ext cx="2004075" cy="1338828"/>
          </a:xfrm>
          <a:prstGeom prst="rect">
            <a:avLst/>
          </a:prstGeom>
          <a:noFill/>
        </p:spPr>
        <p:txBody>
          <a:bodyPr wrap="none" rtlCol="0">
            <a:spAutoFit/>
          </a:bodyPr>
          <a:lstStyle/>
          <a:p>
            <a:r>
              <a:rPr lang="en-AU" sz="900" dirty="0">
                <a:solidFill>
                  <a:schemeClr val="bg1"/>
                </a:solidFill>
                <a:latin typeface="Maven Pro" pitchFamily="2" charset="0"/>
                <a:ea typeface="Calibri" panose="020F0502020204030204" pitchFamily="34" charset="0"/>
                <a:cs typeface="Times New Roman" panose="02020603050405020304" pitchFamily="18" charset="0"/>
              </a:rPr>
              <a:t>COCOON Patient Warming System</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Surgical Mask</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P2 Respirator</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CareGUARD Sterilisation Wraps</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rgbClr val="FFC057"/>
                </a:solidFill>
                <a:latin typeface="Maven Pro Medium" pitchFamily="2" charset="0"/>
                <a:ea typeface="Calibri" panose="020F0502020204030204" pitchFamily="34" charset="0"/>
                <a:cs typeface="Times New Roman" panose="02020603050405020304" pitchFamily="18" charset="0"/>
              </a:rPr>
              <a:t>Other &gt;</a:t>
            </a:r>
          </a:p>
        </p:txBody>
      </p:sp>
      <p:sp>
        <p:nvSpPr>
          <p:cNvPr id="113" name="TextBox 112">
            <a:extLst>
              <a:ext uri="{FF2B5EF4-FFF2-40B4-BE49-F238E27FC236}">
                <a16:creationId xmlns:a16="http://schemas.microsoft.com/office/drawing/2014/main" id="{517A38DA-82FE-40D9-98F2-C22DFFC8F03D}"/>
              </a:ext>
            </a:extLst>
          </p:cNvPr>
          <p:cNvSpPr txBox="1"/>
          <p:nvPr/>
        </p:nvSpPr>
        <p:spPr>
          <a:xfrm>
            <a:off x="4214216" y="1492353"/>
            <a:ext cx="2274982" cy="1338828"/>
          </a:xfrm>
          <a:prstGeom prst="rect">
            <a:avLst/>
          </a:prstGeom>
          <a:noFill/>
        </p:spPr>
        <p:txBody>
          <a:bodyPr wrap="none" rtlCol="0">
            <a:spAutoFit/>
          </a:bodyPr>
          <a:lstStyle/>
          <a:p>
            <a:r>
              <a:rPr lang="en-AU" sz="900" dirty="0">
                <a:solidFill>
                  <a:schemeClr val="bg1"/>
                </a:solidFill>
                <a:latin typeface="Maven Pro" pitchFamily="2" charset="0"/>
                <a:ea typeface="Calibri" panose="020F0502020204030204" pitchFamily="34" charset="0"/>
                <a:cs typeface="Times New Roman" panose="02020603050405020304" pitchFamily="18" charset="0"/>
              </a:rPr>
              <a:t>COCOON Warming Blankets</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COCOON Forced Air Warming Machine</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Non-contact Infrared Thermometer</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Toff Cuff Neuro-muscular Transmission</a:t>
            </a:r>
          </a:p>
          <a:p>
            <a:endParaRPr lang="en-AU" sz="900" dirty="0">
              <a:solidFill>
                <a:schemeClr val="bg1"/>
              </a:solidFill>
              <a:latin typeface="Maven Pro" pitchFamily="2" charset="0"/>
              <a:ea typeface="Calibri" panose="020F0502020204030204" pitchFamily="34" charset="0"/>
              <a:cs typeface="Times New Roman" panose="02020603050405020304" pitchFamily="18" charset="0"/>
            </a:endParaRPr>
          </a:p>
          <a:p>
            <a:r>
              <a:rPr lang="en-AU" sz="900" dirty="0">
                <a:solidFill>
                  <a:schemeClr val="bg1"/>
                </a:solidFill>
                <a:latin typeface="Maven Pro" pitchFamily="2" charset="0"/>
                <a:ea typeface="Calibri" panose="020F0502020204030204" pitchFamily="34" charset="0"/>
                <a:cs typeface="Times New Roman" panose="02020603050405020304" pitchFamily="18" charset="0"/>
              </a:rPr>
              <a:t>Nihon </a:t>
            </a:r>
            <a:r>
              <a:rPr lang="en-AU" sz="900" dirty="0" err="1">
                <a:solidFill>
                  <a:schemeClr val="bg1"/>
                </a:solidFill>
                <a:latin typeface="Maven Pro" pitchFamily="2" charset="0"/>
                <a:ea typeface="Calibri" panose="020F0502020204030204" pitchFamily="34" charset="0"/>
                <a:cs typeface="Times New Roman" panose="02020603050405020304" pitchFamily="18" charset="0"/>
              </a:rPr>
              <a:t>Kohden</a:t>
            </a:r>
            <a:r>
              <a:rPr lang="en-AU" sz="900" dirty="0">
                <a:solidFill>
                  <a:schemeClr val="bg1"/>
                </a:solidFill>
                <a:latin typeface="Maven Pro" pitchFamily="2" charset="0"/>
                <a:ea typeface="Calibri" panose="020F0502020204030204" pitchFamily="34" charset="0"/>
                <a:cs typeface="Times New Roman" panose="02020603050405020304" pitchFamily="18" charset="0"/>
              </a:rPr>
              <a:t> Monitoring Systems</a:t>
            </a:r>
            <a:endParaRPr lang="en-AU" sz="900" dirty="0">
              <a:solidFill>
                <a:srgbClr val="FFC057"/>
              </a:solidFill>
              <a:latin typeface="Maven Pro Medium" pitchFamily="2" charset="0"/>
              <a:ea typeface="Calibri" panose="020F0502020204030204" pitchFamily="34" charset="0"/>
              <a:cs typeface="Times New Roman" panose="02020603050405020304" pitchFamily="18" charset="0"/>
            </a:endParaRPr>
          </a:p>
        </p:txBody>
      </p:sp>
      <p:sp>
        <p:nvSpPr>
          <p:cNvPr id="114" name="Rectangle 113">
            <a:extLst>
              <a:ext uri="{FF2B5EF4-FFF2-40B4-BE49-F238E27FC236}">
                <a16:creationId xmlns:a16="http://schemas.microsoft.com/office/drawing/2014/main" id="{E7FC7D5B-3E89-43B1-A2D0-39BD4B4FBF24}"/>
              </a:ext>
            </a:extLst>
          </p:cNvPr>
          <p:cNvSpPr/>
          <p:nvPr/>
        </p:nvSpPr>
        <p:spPr>
          <a:xfrm>
            <a:off x="0" y="3101646"/>
            <a:ext cx="6858000" cy="1066059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Rectangle 114">
            <a:extLst>
              <a:ext uri="{FF2B5EF4-FFF2-40B4-BE49-F238E27FC236}">
                <a16:creationId xmlns:a16="http://schemas.microsoft.com/office/drawing/2014/main" id="{25B20F9E-1F84-4FCE-AB30-3F435E0E4F4A}"/>
              </a:ext>
            </a:extLst>
          </p:cNvPr>
          <p:cNvSpPr/>
          <p:nvPr/>
        </p:nvSpPr>
        <p:spPr>
          <a:xfrm>
            <a:off x="-12614" y="0"/>
            <a:ext cx="6858000" cy="4263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108260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07C0ACD-B758-432A-9AC6-483090898B88}"/>
              </a:ext>
            </a:extLst>
          </p:cNvPr>
          <p:cNvSpPr/>
          <p:nvPr/>
        </p:nvSpPr>
        <p:spPr>
          <a:xfrm>
            <a:off x="1" y="7855413"/>
            <a:ext cx="6868340" cy="186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9" name="Group 58">
            <a:extLst>
              <a:ext uri="{FF2B5EF4-FFF2-40B4-BE49-F238E27FC236}">
                <a16:creationId xmlns:a16="http://schemas.microsoft.com/office/drawing/2014/main" id="{5A279CE1-E1C4-4B61-8297-5ADEBB898D16}"/>
              </a:ext>
            </a:extLst>
          </p:cNvPr>
          <p:cNvGrpSpPr/>
          <p:nvPr/>
        </p:nvGrpSpPr>
        <p:grpSpPr>
          <a:xfrm>
            <a:off x="225662" y="9442111"/>
            <a:ext cx="1366629" cy="349250"/>
            <a:chOff x="789878" y="2107304"/>
            <a:chExt cx="1041069" cy="272750"/>
          </a:xfrm>
          <a:solidFill>
            <a:schemeClr val="bg1"/>
          </a:solidFill>
        </p:grpSpPr>
        <p:sp>
          <p:nvSpPr>
            <p:cNvPr id="60" name="Oval 59">
              <a:extLst>
                <a:ext uri="{FF2B5EF4-FFF2-40B4-BE49-F238E27FC236}">
                  <a16:creationId xmlns:a16="http://schemas.microsoft.com/office/drawing/2014/main" id="{030D8C30-985C-42DD-ABB7-07C0E823DB55}"/>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F7E9472A-C568-46C0-B069-A47510CEEA61}"/>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A4DD4E43-F6A7-480E-8388-D6D3CE8E5784}"/>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6" name="Graphic 55">
            <a:extLst>
              <a:ext uri="{FF2B5EF4-FFF2-40B4-BE49-F238E27FC236}">
                <a16:creationId xmlns:a16="http://schemas.microsoft.com/office/drawing/2014/main" id="{AF65D740-37B7-46A4-9385-C8FDCC6730E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305701" y="9477255"/>
            <a:ext cx="312666" cy="275167"/>
          </a:xfrm>
          <a:prstGeom prst="rect">
            <a:avLst/>
          </a:prstGeom>
        </p:spPr>
      </p:pic>
      <p:sp>
        <p:nvSpPr>
          <p:cNvPr id="57" name="TextBox 56">
            <a:extLst>
              <a:ext uri="{FF2B5EF4-FFF2-40B4-BE49-F238E27FC236}">
                <a16:creationId xmlns:a16="http://schemas.microsoft.com/office/drawing/2014/main" id="{DB8699B7-C7F8-4C58-B65F-B055FD88A770}"/>
              </a:ext>
            </a:extLst>
          </p:cNvPr>
          <p:cNvSpPr txBox="1"/>
          <p:nvPr/>
        </p:nvSpPr>
        <p:spPr>
          <a:xfrm>
            <a:off x="591911" y="9514809"/>
            <a:ext cx="962123" cy="200055"/>
          </a:xfrm>
          <a:prstGeom prst="rect">
            <a:avLst/>
          </a:prstGeom>
          <a:noFill/>
        </p:spPr>
        <p:txBody>
          <a:bodyPr wrap="none" rtlCol="0">
            <a:spAutoFit/>
          </a:bodyPr>
          <a:lstStyle/>
          <a:p>
            <a:r>
              <a:rPr lang="en-US" sz="700" b="1" dirty="0">
                <a:solidFill>
                  <a:srgbClr val="084786"/>
                </a:solidFill>
                <a:latin typeface="Grandview" panose="020B0502040204020203" pitchFamily="34" charset="0"/>
                <a:cs typeface="Lucida Sans" panose="020B0602040502020204" pitchFamily="34" charset="0"/>
              </a:rPr>
              <a:t>CARE ESSENTIALS</a:t>
            </a:r>
            <a:endParaRPr lang="en-AU" sz="700" b="1" dirty="0">
              <a:solidFill>
                <a:srgbClr val="084786"/>
              </a:solidFill>
              <a:latin typeface="Grandview" panose="020B0502040204020203" pitchFamily="34" charset="0"/>
              <a:cs typeface="Lucida Sans" panose="020B0602040502020204" pitchFamily="34" charset="0"/>
            </a:endParaRPr>
          </a:p>
        </p:txBody>
      </p:sp>
      <p:sp>
        <p:nvSpPr>
          <p:cNvPr id="63" name="TextBox 62">
            <a:extLst>
              <a:ext uri="{FF2B5EF4-FFF2-40B4-BE49-F238E27FC236}">
                <a16:creationId xmlns:a16="http://schemas.microsoft.com/office/drawing/2014/main" id="{8AF98BD7-D3A0-484B-A8EA-195A5C32FCE2}"/>
              </a:ext>
            </a:extLst>
          </p:cNvPr>
          <p:cNvSpPr txBox="1"/>
          <p:nvPr/>
        </p:nvSpPr>
        <p:spPr>
          <a:xfrm>
            <a:off x="1776006" y="9480941"/>
            <a:ext cx="763351" cy="200055"/>
          </a:xfrm>
          <a:prstGeom prst="rect">
            <a:avLst/>
          </a:prstGeom>
          <a:noFill/>
          <a:ln>
            <a:noFill/>
          </a:ln>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Privacy Policy</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64" name="TextBox 63">
            <a:extLst>
              <a:ext uri="{FF2B5EF4-FFF2-40B4-BE49-F238E27FC236}">
                <a16:creationId xmlns:a16="http://schemas.microsoft.com/office/drawing/2014/main" id="{6AA0BF07-4980-4AEE-AC53-76AB3E6271B4}"/>
              </a:ext>
            </a:extLst>
          </p:cNvPr>
          <p:cNvSpPr txBox="1"/>
          <p:nvPr/>
        </p:nvSpPr>
        <p:spPr>
          <a:xfrm>
            <a:off x="1770821" y="10523873"/>
            <a:ext cx="987771" cy="200055"/>
          </a:xfrm>
          <a:prstGeom prst="rect">
            <a:avLst/>
          </a:prstGeom>
          <a:noFill/>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Terms &amp; Conditions</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65" name="TextBox 64">
            <a:extLst>
              <a:ext uri="{FF2B5EF4-FFF2-40B4-BE49-F238E27FC236}">
                <a16:creationId xmlns:a16="http://schemas.microsoft.com/office/drawing/2014/main" id="{FE52F6E1-739F-4EC3-85CA-835DD6A74E89}"/>
              </a:ext>
            </a:extLst>
          </p:cNvPr>
          <p:cNvSpPr txBox="1"/>
          <p:nvPr/>
        </p:nvSpPr>
        <p:spPr>
          <a:xfrm>
            <a:off x="1774442" y="10759482"/>
            <a:ext cx="546945" cy="200055"/>
          </a:xfrm>
          <a:prstGeom prst="rect">
            <a:avLst/>
          </a:prstGeom>
          <a:noFill/>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Site map</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66" name="TextBox 65">
            <a:extLst>
              <a:ext uri="{FF2B5EF4-FFF2-40B4-BE49-F238E27FC236}">
                <a16:creationId xmlns:a16="http://schemas.microsoft.com/office/drawing/2014/main" id="{B09A92B6-C3F3-457F-ACA0-31479482E466}"/>
              </a:ext>
            </a:extLst>
          </p:cNvPr>
          <p:cNvSpPr txBox="1"/>
          <p:nvPr/>
        </p:nvSpPr>
        <p:spPr>
          <a:xfrm>
            <a:off x="3176420" y="9470715"/>
            <a:ext cx="763351" cy="200055"/>
          </a:xfrm>
          <a:prstGeom prst="rect">
            <a:avLst/>
          </a:prstGeom>
          <a:noFill/>
          <a:ln>
            <a:noFill/>
          </a:ln>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Privacy Policy</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67" name="TextBox 66">
            <a:extLst>
              <a:ext uri="{FF2B5EF4-FFF2-40B4-BE49-F238E27FC236}">
                <a16:creationId xmlns:a16="http://schemas.microsoft.com/office/drawing/2014/main" id="{FA30D251-63D4-492F-BF11-60F0F0496B3A}"/>
              </a:ext>
            </a:extLst>
          </p:cNvPr>
          <p:cNvSpPr txBox="1"/>
          <p:nvPr/>
        </p:nvSpPr>
        <p:spPr>
          <a:xfrm>
            <a:off x="3171235" y="10513648"/>
            <a:ext cx="987771" cy="200055"/>
          </a:xfrm>
          <a:prstGeom prst="rect">
            <a:avLst/>
          </a:prstGeom>
          <a:noFill/>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Terms &amp; Conditions</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68" name="TextBox 67">
            <a:extLst>
              <a:ext uri="{FF2B5EF4-FFF2-40B4-BE49-F238E27FC236}">
                <a16:creationId xmlns:a16="http://schemas.microsoft.com/office/drawing/2014/main" id="{A34260E2-A4A1-404F-B0A2-D484C5BEBFBC}"/>
              </a:ext>
            </a:extLst>
          </p:cNvPr>
          <p:cNvSpPr txBox="1"/>
          <p:nvPr/>
        </p:nvSpPr>
        <p:spPr>
          <a:xfrm>
            <a:off x="3174855" y="10749256"/>
            <a:ext cx="546945" cy="200055"/>
          </a:xfrm>
          <a:prstGeom prst="rect">
            <a:avLst/>
          </a:prstGeom>
          <a:noFill/>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Site map</a:t>
            </a:r>
            <a:endParaRPr lang="en-AU" sz="700" u="sng" dirty="0">
              <a:solidFill>
                <a:schemeClr val="bg1"/>
              </a:solidFill>
              <a:latin typeface="Grandview" panose="020B0502040204020203" pitchFamily="34" charset="0"/>
              <a:cs typeface="Lucida Sans" panose="020B0602040502020204" pitchFamily="34" charset="0"/>
            </a:endParaRPr>
          </a:p>
        </p:txBody>
      </p:sp>
      <p:pic>
        <p:nvPicPr>
          <p:cNvPr id="3" name="Picture 2">
            <a:extLst>
              <a:ext uri="{FF2B5EF4-FFF2-40B4-BE49-F238E27FC236}">
                <a16:creationId xmlns:a16="http://schemas.microsoft.com/office/drawing/2014/main" id="{DA43C0EC-D819-4B77-9830-E1F17AD8C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866017"/>
            <a:ext cx="4169341" cy="2779561"/>
          </a:xfrm>
          <a:prstGeom prst="rect">
            <a:avLst/>
          </a:prstGeom>
        </p:spPr>
      </p:pic>
      <p:sp>
        <p:nvSpPr>
          <p:cNvPr id="4" name="Rectangle 3">
            <a:extLst>
              <a:ext uri="{FF2B5EF4-FFF2-40B4-BE49-F238E27FC236}">
                <a16:creationId xmlns:a16="http://schemas.microsoft.com/office/drawing/2014/main" id="{312A3CFD-CA06-4935-BA4F-EAEE35736107}"/>
              </a:ext>
            </a:extLst>
          </p:cNvPr>
          <p:cNvSpPr/>
          <p:nvPr/>
        </p:nvSpPr>
        <p:spPr>
          <a:xfrm>
            <a:off x="488114" y="863858"/>
            <a:ext cx="3681228" cy="2779561"/>
          </a:xfrm>
          <a:prstGeom prst="rect">
            <a:avLst/>
          </a:prstGeom>
          <a:gradFill flip="none" rotWithShape="1">
            <a:gsLst>
              <a:gs pos="0">
                <a:schemeClr val="accent1">
                  <a:lumMod val="5000"/>
                  <a:lumOff val="95000"/>
                  <a:alpha val="0"/>
                </a:schemeClr>
              </a:gs>
              <a:gs pos="7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F24F5BAF-DA5F-4D66-853A-E677A81DE959}"/>
              </a:ext>
            </a:extLst>
          </p:cNvPr>
          <p:cNvSpPr/>
          <p:nvPr/>
        </p:nvSpPr>
        <p:spPr>
          <a:xfrm>
            <a:off x="0" y="827505"/>
            <a:ext cx="4385346" cy="2852256"/>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3FA9992E-5912-467D-8561-15FCDC517B42}"/>
              </a:ext>
            </a:extLst>
          </p:cNvPr>
          <p:cNvSpPr txBox="1"/>
          <p:nvPr/>
        </p:nvSpPr>
        <p:spPr>
          <a:xfrm>
            <a:off x="2911399" y="1763712"/>
            <a:ext cx="3355407" cy="1677382"/>
          </a:xfrm>
          <a:prstGeom prst="rect">
            <a:avLst/>
          </a:prstGeom>
          <a:noFill/>
        </p:spPr>
        <p:txBody>
          <a:bodyPr wrap="none" rtlCol="0">
            <a:spAutoFit/>
          </a:bodyPr>
          <a:lstStyle/>
          <a:p>
            <a:pPr algn="r"/>
            <a:r>
              <a:rPr lang="en-AU" sz="2800" dirty="0">
                <a:solidFill>
                  <a:srgbClr val="203864"/>
                </a:solidFill>
                <a:latin typeface="Roboto Black" panose="02000000000000000000" pitchFamily="2" charset="0"/>
                <a:ea typeface="Roboto Black" panose="02000000000000000000" pitchFamily="2" charset="0"/>
              </a:rPr>
              <a:t>COCOON</a:t>
            </a:r>
          </a:p>
          <a:p>
            <a:pPr algn="r"/>
            <a:r>
              <a:rPr lang="en-AU" sz="1100" dirty="0">
                <a:solidFill>
                  <a:srgbClr val="FFFFFF"/>
                </a:solidFill>
                <a:latin typeface="DINPro-Black" panose="02000503030000020004" pitchFamily="50" charset="0"/>
              </a:rPr>
              <a:t>a</a:t>
            </a:r>
            <a:endParaRPr lang="en-AU" dirty="0">
              <a:solidFill>
                <a:srgbClr val="FFFFFF"/>
              </a:solidFill>
              <a:latin typeface="DINPro-Black" panose="02000503030000020004" pitchFamily="50" charset="0"/>
            </a:endParaRPr>
          </a:p>
          <a:p>
            <a:pPr algn="r"/>
            <a:r>
              <a:rPr lang="en-AU" sz="3200" dirty="0">
                <a:solidFill>
                  <a:schemeClr val="bg2">
                    <a:lumMod val="25000"/>
                  </a:schemeClr>
                </a:solidFill>
                <a:latin typeface="Maven Pro Medium" pitchFamily="2" charset="0"/>
                <a:cs typeface="Rubik Medium" pitchFamily="2" charset="-79"/>
              </a:rPr>
              <a:t>Surgical &amp;</a:t>
            </a:r>
          </a:p>
          <a:p>
            <a:pPr algn="r"/>
            <a:r>
              <a:rPr lang="en-AU" sz="3200" dirty="0">
                <a:solidFill>
                  <a:schemeClr val="bg2">
                    <a:lumMod val="25000"/>
                  </a:schemeClr>
                </a:solidFill>
                <a:latin typeface="Maven Pro Medium" pitchFamily="2" charset="0"/>
                <a:cs typeface="Rubik Medium" pitchFamily="2" charset="-79"/>
              </a:rPr>
              <a:t>Procedural Mask</a:t>
            </a:r>
          </a:p>
        </p:txBody>
      </p:sp>
      <p:sp>
        <p:nvSpPr>
          <p:cNvPr id="10" name="Rectangle 9">
            <a:extLst>
              <a:ext uri="{FF2B5EF4-FFF2-40B4-BE49-F238E27FC236}">
                <a16:creationId xmlns:a16="http://schemas.microsoft.com/office/drawing/2014/main" id="{CF456A46-C84C-4FAD-A1C7-DE53F4F6BB56}"/>
              </a:ext>
            </a:extLst>
          </p:cNvPr>
          <p:cNvSpPr/>
          <p:nvPr/>
        </p:nvSpPr>
        <p:spPr>
          <a:xfrm>
            <a:off x="3229496" y="7274362"/>
            <a:ext cx="3628509" cy="2110108"/>
          </a:xfrm>
          <a:prstGeom prst="rect">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50" name="TextBox 49">
            <a:extLst>
              <a:ext uri="{FF2B5EF4-FFF2-40B4-BE49-F238E27FC236}">
                <a16:creationId xmlns:a16="http://schemas.microsoft.com/office/drawing/2014/main" id="{4E7D9EC4-CDC3-4401-A769-18F30317EB5E}"/>
              </a:ext>
            </a:extLst>
          </p:cNvPr>
          <p:cNvSpPr txBox="1"/>
          <p:nvPr/>
        </p:nvSpPr>
        <p:spPr>
          <a:xfrm>
            <a:off x="672167" y="3799248"/>
            <a:ext cx="5255369" cy="1492716"/>
          </a:xfrm>
          <a:prstGeom prst="rect">
            <a:avLst/>
          </a:prstGeom>
          <a:noFill/>
        </p:spPr>
        <p:txBody>
          <a:bodyPr wrap="square">
            <a:spAutoFit/>
          </a:bodyPr>
          <a:lstStyle/>
          <a:p>
            <a:pPr algn="ctr"/>
            <a:r>
              <a:rPr lang="en-AU" sz="1600" dirty="0">
                <a:solidFill>
                  <a:schemeClr val="bg2">
                    <a:lumMod val="25000"/>
                  </a:schemeClr>
                </a:solidFill>
                <a:latin typeface="Grandview" panose="020B0502040204020203" pitchFamily="34" charset="0"/>
              </a:rPr>
              <a:t>Where </a:t>
            </a:r>
            <a:r>
              <a:rPr lang="en-AU" sz="1600" b="1" dirty="0">
                <a:solidFill>
                  <a:schemeClr val="bg2">
                    <a:lumMod val="25000"/>
                  </a:schemeClr>
                </a:solidFill>
                <a:latin typeface="Grandview" panose="020B0502040204020203" pitchFamily="34" charset="0"/>
              </a:rPr>
              <a:t>quality</a:t>
            </a:r>
            <a:r>
              <a:rPr lang="en-AU" sz="1600" dirty="0">
                <a:solidFill>
                  <a:schemeClr val="bg2">
                    <a:lumMod val="25000"/>
                  </a:schemeClr>
                </a:solidFill>
                <a:latin typeface="Grandview" panose="020B0502040204020203" pitchFamily="34" charset="0"/>
              </a:rPr>
              <a:t> meets </a:t>
            </a:r>
            <a:r>
              <a:rPr lang="en-AU" sz="1600" b="1" dirty="0">
                <a:solidFill>
                  <a:schemeClr val="bg2">
                    <a:lumMod val="25000"/>
                  </a:schemeClr>
                </a:solidFill>
                <a:latin typeface="Grandview" panose="020B0502040204020203" pitchFamily="34" charset="0"/>
              </a:rPr>
              <a:t>value</a:t>
            </a:r>
          </a:p>
          <a:p>
            <a:pPr algn="ctr"/>
            <a:endParaRPr lang="en-AU" sz="1600" dirty="0">
              <a:solidFill>
                <a:schemeClr val="bg2">
                  <a:lumMod val="25000"/>
                </a:schemeClr>
              </a:solidFill>
              <a:latin typeface="Grandview" panose="020B0502040204020203" pitchFamily="34" charset="0"/>
            </a:endParaRPr>
          </a:p>
          <a:p>
            <a:pPr algn="ctr"/>
            <a:r>
              <a:rPr lang="en-US" sz="900" dirty="0">
                <a:solidFill>
                  <a:schemeClr val="tx1">
                    <a:lumMod val="65000"/>
                    <a:lumOff val="35000"/>
                  </a:schemeClr>
                </a:solidFill>
                <a:latin typeface="Grandview" panose="020B0502040204020203" pitchFamily="34" charset="0"/>
              </a:rPr>
              <a:t>Introducing a new generation of surgical masks, carefully designed and developed in partnership with Australian hospitals and clinical specialists to exceed clinical design requirements, raise quality and compliance standards and add value to the Healthcare system.</a:t>
            </a:r>
          </a:p>
          <a:p>
            <a:br>
              <a:rPr lang="en-US" sz="1600" dirty="0"/>
            </a:br>
            <a:endParaRPr lang="en-AU" sz="1600" dirty="0">
              <a:solidFill>
                <a:schemeClr val="bg2">
                  <a:lumMod val="25000"/>
                </a:schemeClr>
              </a:solidFill>
              <a:latin typeface="Grandview" panose="020B0502040204020203" pitchFamily="34" charset="0"/>
            </a:endParaRPr>
          </a:p>
        </p:txBody>
      </p:sp>
      <p:cxnSp>
        <p:nvCxnSpPr>
          <p:cNvPr id="21" name="Straight Connector 20">
            <a:extLst>
              <a:ext uri="{FF2B5EF4-FFF2-40B4-BE49-F238E27FC236}">
                <a16:creationId xmlns:a16="http://schemas.microsoft.com/office/drawing/2014/main" id="{3480B8BF-C5C3-487E-8E30-96ED42EBAD23}"/>
              </a:ext>
            </a:extLst>
          </p:cNvPr>
          <p:cNvCxnSpPr>
            <a:cxnSpLocks/>
          </p:cNvCxnSpPr>
          <p:nvPr/>
        </p:nvCxnSpPr>
        <p:spPr>
          <a:xfrm>
            <a:off x="4823066" y="2273962"/>
            <a:ext cx="1323975" cy="0"/>
          </a:xfrm>
          <a:prstGeom prst="line">
            <a:avLst/>
          </a:prstGeom>
          <a:ln w="57150">
            <a:solidFill>
              <a:srgbClr val="203864"/>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17F5AA35-78E4-4BF1-83FF-6658069EC286}"/>
              </a:ext>
            </a:extLst>
          </p:cNvPr>
          <p:cNvSpPr/>
          <p:nvPr/>
        </p:nvSpPr>
        <p:spPr>
          <a:xfrm>
            <a:off x="10340" y="4976369"/>
            <a:ext cx="3256730" cy="22917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7" name="Picture 26">
            <a:extLst>
              <a:ext uri="{FF2B5EF4-FFF2-40B4-BE49-F238E27FC236}">
                <a16:creationId xmlns:a16="http://schemas.microsoft.com/office/drawing/2014/main" id="{2AC94284-807F-4953-9B69-E0AD19A2B0E9}"/>
              </a:ext>
            </a:extLst>
          </p:cNvPr>
          <p:cNvPicPr>
            <a:picLocks noChangeAspect="1"/>
          </p:cNvPicPr>
          <p:nvPr/>
        </p:nvPicPr>
        <p:blipFill rotWithShape="1">
          <a:blip r:embed="rId5">
            <a:extLst>
              <a:ext uri="{28A0092B-C50C-407E-A947-70E740481C1C}">
                <a14:useLocalDpi xmlns:a14="http://schemas.microsoft.com/office/drawing/2010/main" val="0"/>
              </a:ext>
            </a:extLst>
          </a:blip>
          <a:srcRect b="2848"/>
          <a:stretch/>
        </p:blipFill>
        <p:spPr>
          <a:xfrm>
            <a:off x="3765658" y="4976374"/>
            <a:ext cx="2938090" cy="2233579"/>
          </a:xfrm>
          <a:prstGeom prst="rect">
            <a:avLst/>
          </a:prstGeom>
        </p:spPr>
      </p:pic>
      <p:sp>
        <p:nvSpPr>
          <p:cNvPr id="34" name="TextBox 33">
            <a:extLst>
              <a:ext uri="{FF2B5EF4-FFF2-40B4-BE49-F238E27FC236}">
                <a16:creationId xmlns:a16="http://schemas.microsoft.com/office/drawing/2014/main" id="{CF9FCE4A-265B-43EB-8F84-AFE84FC8B56A}"/>
              </a:ext>
            </a:extLst>
          </p:cNvPr>
          <p:cNvSpPr txBox="1"/>
          <p:nvPr/>
        </p:nvSpPr>
        <p:spPr>
          <a:xfrm>
            <a:off x="128308" y="5157464"/>
            <a:ext cx="2999882" cy="1708160"/>
          </a:xfrm>
          <a:prstGeom prst="rect">
            <a:avLst/>
          </a:prstGeom>
          <a:noFill/>
        </p:spPr>
        <p:txBody>
          <a:bodyPr wrap="square" rtlCol="0">
            <a:spAutoFit/>
          </a:bodyPr>
          <a:lstStyle/>
          <a:p>
            <a:r>
              <a:rPr lang="en-US" sz="1600" b="1" dirty="0">
                <a:solidFill>
                  <a:srgbClr val="002847"/>
                </a:solidFill>
                <a:latin typeface="DINPro-Black" panose="02000503030000020004" pitchFamily="50" charset="0"/>
              </a:rPr>
              <a:t>COCOON</a:t>
            </a:r>
          </a:p>
          <a:p>
            <a:r>
              <a:rPr lang="en-US" sz="1600" b="1" dirty="0">
                <a:solidFill>
                  <a:srgbClr val="002847"/>
                </a:solidFill>
                <a:latin typeface="DINPro-Black" panose="02000503030000020004" pitchFamily="50" charset="0"/>
              </a:rPr>
              <a:t>Surgical &amp; Procedural Mask</a:t>
            </a:r>
          </a:p>
          <a:p>
            <a:pPr algn="l"/>
            <a:endParaRPr lang="en-US" sz="1000" b="1" dirty="0">
              <a:solidFill>
                <a:srgbClr val="F2F2F2"/>
              </a:solidFill>
              <a:latin typeface="DINPro-Black" panose="02000503030000020004" pitchFamily="50" charset="0"/>
            </a:endParaRPr>
          </a:p>
          <a:p>
            <a:pPr algn="l"/>
            <a:r>
              <a:rPr lang="en-US" sz="900" dirty="0">
                <a:latin typeface="Grandview" panose="020B0502040204020203" pitchFamily="34" charset="0"/>
              </a:rPr>
              <a:t>Cocoon masks are available in head-tie (Surgical) and ear-loop (Procedural) selections.</a:t>
            </a:r>
          </a:p>
          <a:p>
            <a:pPr algn="l"/>
            <a:endParaRPr lang="en-US" sz="900" dirty="0">
              <a:latin typeface="Grandview" panose="020B0502040204020203" pitchFamily="34" charset="0"/>
            </a:endParaRPr>
          </a:p>
          <a:p>
            <a:pPr algn="l"/>
            <a:r>
              <a:rPr lang="en-US" sz="900" dirty="0">
                <a:latin typeface="Grandview" panose="020B0502040204020203" pitchFamily="34" charset="0"/>
              </a:rPr>
              <a:t>COCOON disposable masks are Australian-made and Australian certified. Order our Level 2 or Level 3 masks today.</a:t>
            </a:r>
          </a:p>
          <a:p>
            <a:pPr algn="l"/>
            <a:endParaRPr lang="en-US" sz="900" dirty="0">
              <a:latin typeface="Grandview" panose="020B0502040204020203" pitchFamily="34" charset="0"/>
            </a:endParaRPr>
          </a:p>
        </p:txBody>
      </p:sp>
      <p:pic>
        <p:nvPicPr>
          <p:cNvPr id="36" name="Picture 35">
            <a:extLst>
              <a:ext uri="{FF2B5EF4-FFF2-40B4-BE49-F238E27FC236}">
                <a16:creationId xmlns:a16="http://schemas.microsoft.com/office/drawing/2014/main" id="{A7BB0DBC-A020-4CA3-BAF4-4C1EE838ED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274360"/>
            <a:ext cx="3267070" cy="2110108"/>
          </a:xfrm>
          <a:prstGeom prst="rect">
            <a:avLst/>
          </a:prstGeom>
        </p:spPr>
      </p:pic>
      <p:sp>
        <p:nvSpPr>
          <p:cNvPr id="37" name="TextBox 36">
            <a:extLst>
              <a:ext uri="{FF2B5EF4-FFF2-40B4-BE49-F238E27FC236}">
                <a16:creationId xmlns:a16="http://schemas.microsoft.com/office/drawing/2014/main" id="{D048B321-1616-4921-AC48-817D76F5BC6E}"/>
              </a:ext>
            </a:extLst>
          </p:cNvPr>
          <p:cNvSpPr txBox="1"/>
          <p:nvPr/>
        </p:nvSpPr>
        <p:spPr>
          <a:xfrm>
            <a:off x="3448325" y="7506449"/>
            <a:ext cx="3274748" cy="1631216"/>
          </a:xfrm>
          <a:prstGeom prst="rect">
            <a:avLst/>
          </a:prstGeom>
          <a:noFill/>
        </p:spPr>
        <p:txBody>
          <a:bodyPr wrap="square" rtlCol="0">
            <a:spAutoFit/>
          </a:bodyPr>
          <a:lstStyle/>
          <a:p>
            <a:pPr algn="l"/>
            <a:r>
              <a:rPr lang="en-AU" sz="1100" dirty="0">
                <a:solidFill>
                  <a:srgbClr val="002847"/>
                </a:solidFill>
                <a:latin typeface="DINPro-Black" panose="02000503030000020004" pitchFamily="50" charset="0"/>
              </a:rPr>
              <a:t>DESCRIPTION</a:t>
            </a:r>
          </a:p>
          <a:p>
            <a:pPr algn="l"/>
            <a:r>
              <a:rPr lang="en-AU" sz="900" dirty="0">
                <a:solidFill>
                  <a:schemeClr val="bg1"/>
                </a:solidFill>
                <a:latin typeface="Grandview" panose="020B0502040204020203" pitchFamily="34" charset="0"/>
              </a:rPr>
              <a:t>Level 2 and Level 3 Disposable Surgical Mask</a:t>
            </a:r>
          </a:p>
          <a:p>
            <a:endParaRPr lang="en-AU" sz="1100" dirty="0">
              <a:solidFill>
                <a:srgbClr val="002847"/>
              </a:solidFill>
              <a:latin typeface="DINPro-Black" panose="02000503030000020004" pitchFamily="50" charset="0"/>
            </a:endParaRPr>
          </a:p>
          <a:p>
            <a:pPr algn="l"/>
            <a:r>
              <a:rPr lang="en-AU" sz="1100" dirty="0">
                <a:solidFill>
                  <a:srgbClr val="002847"/>
                </a:solidFill>
                <a:latin typeface="DINPro-Black" panose="02000503030000020004" pitchFamily="50" charset="0"/>
              </a:rPr>
              <a:t>STANDARDS COMPLIANCE</a:t>
            </a:r>
          </a:p>
          <a:p>
            <a:pPr algn="l"/>
            <a:r>
              <a:rPr lang="en-AU" sz="900" b="1" dirty="0">
                <a:solidFill>
                  <a:schemeClr val="bg1"/>
                </a:solidFill>
                <a:latin typeface="Grandview" panose="020B0502040204020203" pitchFamily="34" charset="0"/>
              </a:rPr>
              <a:t>AS 4381 </a:t>
            </a:r>
            <a:r>
              <a:rPr lang="en-AU" sz="900" dirty="0">
                <a:solidFill>
                  <a:schemeClr val="bg1"/>
                </a:solidFill>
                <a:latin typeface="Grandview" panose="020B0502040204020203" pitchFamily="34" charset="0"/>
              </a:rPr>
              <a:t>Classification: Level 2 / Level 3 Surgical Masks</a:t>
            </a:r>
          </a:p>
          <a:p>
            <a:pPr algn="l"/>
            <a:r>
              <a:rPr lang="en-AU" sz="900" b="1" dirty="0">
                <a:solidFill>
                  <a:schemeClr val="bg1"/>
                </a:solidFill>
                <a:latin typeface="Grandview" panose="020B0502040204020203" pitchFamily="34" charset="0"/>
              </a:rPr>
              <a:t>ASTM F2100 </a:t>
            </a:r>
            <a:r>
              <a:rPr lang="en-AU" sz="900" dirty="0">
                <a:solidFill>
                  <a:schemeClr val="bg1"/>
                </a:solidFill>
                <a:latin typeface="Grandview" panose="020B0502040204020203" pitchFamily="34" charset="0"/>
              </a:rPr>
              <a:t>Classification: Level 2 / Level 3 Surgical Masks</a:t>
            </a:r>
          </a:p>
          <a:p>
            <a:pPr algn="l"/>
            <a:endParaRPr lang="en-AU" sz="1100" dirty="0">
              <a:solidFill>
                <a:srgbClr val="4D4D4D"/>
              </a:solidFill>
              <a:latin typeface="Grandview" panose="020B0502040204020203" pitchFamily="34" charset="0"/>
            </a:endParaRPr>
          </a:p>
          <a:p>
            <a:pPr algn="l"/>
            <a:r>
              <a:rPr lang="en-AU" sz="1100" dirty="0">
                <a:solidFill>
                  <a:srgbClr val="002847"/>
                </a:solidFill>
                <a:latin typeface="DINPro-Black" panose="02000503030000020004" pitchFamily="50" charset="0"/>
              </a:rPr>
              <a:t>TGA REGISTERED</a:t>
            </a:r>
          </a:p>
          <a:p>
            <a:pPr algn="l"/>
            <a:r>
              <a:rPr lang="en-AU" sz="900" dirty="0">
                <a:solidFill>
                  <a:schemeClr val="bg1"/>
                </a:solidFill>
                <a:latin typeface="Grandview" panose="020B0502040204020203" pitchFamily="34" charset="0"/>
              </a:rPr>
              <a:t>ARTG – 339255</a:t>
            </a:r>
          </a:p>
        </p:txBody>
      </p:sp>
      <p:sp>
        <p:nvSpPr>
          <p:cNvPr id="43" name="Rectangle 42">
            <a:extLst>
              <a:ext uri="{FF2B5EF4-FFF2-40B4-BE49-F238E27FC236}">
                <a16:creationId xmlns:a16="http://schemas.microsoft.com/office/drawing/2014/main" id="{A1374BDA-335C-4DFB-ABCC-5A361D0F6433}"/>
              </a:ext>
            </a:extLst>
          </p:cNvPr>
          <p:cNvSpPr/>
          <p:nvPr/>
        </p:nvSpPr>
        <p:spPr>
          <a:xfrm>
            <a:off x="6205161" y="4931048"/>
            <a:ext cx="663180" cy="234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FBFC55BE-13A3-4FC3-BBAC-EA528F148D1E}"/>
              </a:ext>
            </a:extLst>
          </p:cNvPr>
          <p:cNvSpPr/>
          <p:nvPr/>
        </p:nvSpPr>
        <p:spPr>
          <a:xfrm>
            <a:off x="3267070" y="4927464"/>
            <a:ext cx="663180" cy="234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2" name="Group 41">
            <a:extLst>
              <a:ext uri="{FF2B5EF4-FFF2-40B4-BE49-F238E27FC236}">
                <a16:creationId xmlns:a16="http://schemas.microsoft.com/office/drawing/2014/main" id="{409CC000-C1DE-4AEF-A55D-712B393F2DD8}"/>
              </a:ext>
            </a:extLst>
          </p:cNvPr>
          <p:cNvGrpSpPr/>
          <p:nvPr/>
        </p:nvGrpSpPr>
        <p:grpSpPr>
          <a:xfrm>
            <a:off x="1066605" y="6815501"/>
            <a:ext cx="1041069" cy="272750"/>
            <a:chOff x="789878" y="2107304"/>
            <a:chExt cx="1041069" cy="272750"/>
          </a:xfrm>
          <a:solidFill>
            <a:srgbClr val="001322"/>
          </a:solidFill>
        </p:grpSpPr>
        <p:sp>
          <p:nvSpPr>
            <p:cNvPr id="44" name="Oval 43">
              <a:extLst>
                <a:ext uri="{FF2B5EF4-FFF2-40B4-BE49-F238E27FC236}">
                  <a16:creationId xmlns:a16="http://schemas.microsoft.com/office/drawing/2014/main" id="{91BCCCFA-5ED8-4AAA-90A7-F885D367BD22}"/>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C64E1CF1-4E28-49E9-915A-34C17B33A042}"/>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17E1F70B-15FF-48AB-A044-68610644B90F}"/>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TextBox 46">
            <a:extLst>
              <a:ext uri="{FF2B5EF4-FFF2-40B4-BE49-F238E27FC236}">
                <a16:creationId xmlns:a16="http://schemas.microsoft.com/office/drawing/2014/main" id="{C45EBC2B-881B-4D77-8DB0-CAF8314148DA}"/>
              </a:ext>
            </a:extLst>
          </p:cNvPr>
          <p:cNvSpPr txBox="1"/>
          <p:nvPr/>
        </p:nvSpPr>
        <p:spPr>
          <a:xfrm>
            <a:off x="1116715" y="6842151"/>
            <a:ext cx="962707" cy="215444"/>
          </a:xfrm>
          <a:prstGeom prst="rect">
            <a:avLst/>
          </a:prstGeom>
          <a:noFill/>
        </p:spPr>
        <p:txBody>
          <a:bodyPr wrap="square" rtlCol="0">
            <a:spAutoFit/>
          </a:bodyPr>
          <a:lstStyle/>
          <a:p>
            <a:r>
              <a:rPr lang="en-US" sz="800" b="1" dirty="0">
                <a:solidFill>
                  <a:schemeClr val="bg1"/>
                </a:solidFill>
                <a:latin typeface="Grandview" panose="020B0502040204020203" pitchFamily="34" charset="0"/>
              </a:rPr>
              <a:t>ORDER TODAY</a:t>
            </a:r>
            <a:endParaRPr lang="en-AU" sz="800" b="1" dirty="0">
              <a:solidFill>
                <a:schemeClr val="bg1"/>
              </a:solidFill>
              <a:latin typeface="Grandview" panose="020B0502040204020203" pitchFamily="34" charset="0"/>
            </a:endParaRPr>
          </a:p>
        </p:txBody>
      </p:sp>
      <p:sp>
        <p:nvSpPr>
          <p:cNvPr id="48" name="TextBox 47">
            <a:extLst>
              <a:ext uri="{FF2B5EF4-FFF2-40B4-BE49-F238E27FC236}">
                <a16:creationId xmlns:a16="http://schemas.microsoft.com/office/drawing/2014/main" id="{60A370B7-35C8-478B-8174-4AB10F6F4B5B}"/>
              </a:ext>
            </a:extLst>
          </p:cNvPr>
          <p:cNvSpPr txBox="1"/>
          <p:nvPr/>
        </p:nvSpPr>
        <p:spPr>
          <a:xfrm>
            <a:off x="1812974" y="6813338"/>
            <a:ext cx="183057" cy="246221"/>
          </a:xfrm>
          <a:prstGeom prst="rect">
            <a:avLst/>
          </a:prstGeom>
          <a:noFill/>
        </p:spPr>
        <p:txBody>
          <a:bodyPr wrap="square" rtlCol="0">
            <a:spAutoFit/>
          </a:bodyPr>
          <a:lstStyle/>
          <a:p>
            <a:r>
              <a:rPr lang="en-US" sz="1000" dirty="0">
                <a:solidFill>
                  <a:schemeClr val="bg1"/>
                </a:solidFill>
                <a:latin typeface="Grandview" panose="020B0502040204020203" pitchFamily="34" charset="0"/>
              </a:rPr>
              <a:t>&gt;</a:t>
            </a:r>
            <a:endParaRPr lang="en-AU" sz="1000" dirty="0">
              <a:solidFill>
                <a:schemeClr val="bg1"/>
              </a:solidFill>
              <a:latin typeface="Grandview" panose="020B0502040204020203" pitchFamily="34" charset="0"/>
            </a:endParaRPr>
          </a:p>
        </p:txBody>
      </p:sp>
      <p:sp>
        <p:nvSpPr>
          <p:cNvPr id="49" name="Rectangle 48">
            <a:extLst>
              <a:ext uri="{FF2B5EF4-FFF2-40B4-BE49-F238E27FC236}">
                <a16:creationId xmlns:a16="http://schemas.microsoft.com/office/drawing/2014/main" id="{D3F6B82A-1DAD-4680-A2FE-6E3BA254E6B1}"/>
              </a:ext>
            </a:extLst>
          </p:cNvPr>
          <p:cNvSpPr/>
          <p:nvPr/>
        </p:nvSpPr>
        <p:spPr>
          <a:xfrm>
            <a:off x="-5169" y="9369753"/>
            <a:ext cx="6873510" cy="1343946"/>
          </a:xfrm>
          <a:prstGeom prst="rect">
            <a:avLst/>
          </a:prstGeom>
          <a:solidFill>
            <a:srgbClr val="0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1" name="Group 50">
            <a:extLst>
              <a:ext uri="{FF2B5EF4-FFF2-40B4-BE49-F238E27FC236}">
                <a16:creationId xmlns:a16="http://schemas.microsoft.com/office/drawing/2014/main" id="{4624DFD8-1338-45F4-9B3C-91355EAAA310}"/>
              </a:ext>
            </a:extLst>
          </p:cNvPr>
          <p:cNvGrpSpPr/>
          <p:nvPr/>
        </p:nvGrpSpPr>
        <p:grpSpPr>
          <a:xfrm>
            <a:off x="171476" y="9906156"/>
            <a:ext cx="1366629" cy="349250"/>
            <a:chOff x="789878" y="2107304"/>
            <a:chExt cx="1041069" cy="272750"/>
          </a:xfrm>
          <a:solidFill>
            <a:schemeClr val="bg1"/>
          </a:solidFill>
        </p:grpSpPr>
        <p:sp>
          <p:nvSpPr>
            <p:cNvPr id="53" name="Oval 52">
              <a:extLst>
                <a:ext uri="{FF2B5EF4-FFF2-40B4-BE49-F238E27FC236}">
                  <a16:creationId xmlns:a16="http://schemas.microsoft.com/office/drawing/2014/main" id="{22E0CE98-37AA-4083-B03A-39ADF644D025}"/>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EE79ED6-3FD7-4DE8-9E81-8E4F6EDF735E}"/>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F0C22410-3912-42E3-B786-FE94A6292B21}"/>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1" name="Graphic 70">
            <a:extLst>
              <a:ext uri="{FF2B5EF4-FFF2-40B4-BE49-F238E27FC236}">
                <a16:creationId xmlns:a16="http://schemas.microsoft.com/office/drawing/2014/main" id="{1F55B2DE-76EB-4660-9A68-0040F446CC5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251515" y="9941300"/>
            <a:ext cx="312666" cy="275167"/>
          </a:xfrm>
          <a:prstGeom prst="rect">
            <a:avLst/>
          </a:prstGeom>
        </p:spPr>
      </p:pic>
      <p:sp>
        <p:nvSpPr>
          <p:cNvPr id="72" name="TextBox 71">
            <a:extLst>
              <a:ext uri="{FF2B5EF4-FFF2-40B4-BE49-F238E27FC236}">
                <a16:creationId xmlns:a16="http://schemas.microsoft.com/office/drawing/2014/main" id="{63572773-AC40-4402-80E9-C76C30682DFF}"/>
              </a:ext>
            </a:extLst>
          </p:cNvPr>
          <p:cNvSpPr txBox="1"/>
          <p:nvPr/>
        </p:nvSpPr>
        <p:spPr>
          <a:xfrm>
            <a:off x="518674" y="9988379"/>
            <a:ext cx="1015021" cy="207749"/>
          </a:xfrm>
          <a:prstGeom prst="rect">
            <a:avLst/>
          </a:prstGeom>
          <a:noFill/>
        </p:spPr>
        <p:txBody>
          <a:bodyPr wrap="none" rtlCol="0">
            <a:spAutoFit/>
          </a:bodyPr>
          <a:lstStyle/>
          <a:p>
            <a:r>
              <a:rPr lang="en-US" sz="750" b="1" dirty="0">
                <a:solidFill>
                  <a:srgbClr val="084786"/>
                </a:solidFill>
                <a:latin typeface="Grandview" panose="020B0502040204020203" pitchFamily="34" charset="0"/>
                <a:cs typeface="Lucida Sans" panose="020B0602040502020204" pitchFamily="34" charset="0"/>
              </a:rPr>
              <a:t>CARE ESSENTIALS</a:t>
            </a:r>
            <a:endParaRPr lang="en-AU" sz="750" b="1" dirty="0">
              <a:solidFill>
                <a:srgbClr val="084786"/>
              </a:solidFill>
              <a:latin typeface="Grandview" panose="020B0502040204020203" pitchFamily="34" charset="0"/>
              <a:cs typeface="Lucida Sans" panose="020B0602040502020204" pitchFamily="34" charset="0"/>
            </a:endParaRPr>
          </a:p>
        </p:txBody>
      </p:sp>
      <p:sp>
        <p:nvSpPr>
          <p:cNvPr id="73" name="TextBox 72">
            <a:extLst>
              <a:ext uri="{FF2B5EF4-FFF2-40B4-BE49-F238E27FC236}">
                <a16:creationId xmlns:a16="http://schemas.microsoft.com/office/drawing/2014/main" id="{74CFE5C3-5C31-4DDA-8D50-52C2EB6BC2B8}"/>
              </a:ext>
            </a:extLst>
          </p:cNvPr>
          <p:cNvSpPr txBox="1"/>
          <p:nvPr/>
        </p:nvSpPr>
        <p:spPr>
          <a:xfrm>
            <a:off x="5281487" y="9660073"/>
            <a:ext cx="1173719" cy="815608"/>
          </a:xfrm>
          <a:prstGeom prst="rect">
            <a:avLst/>
          </a:prstGeom>
          <a:noFill/>
          <a:ln>
            <a:noFill/>
          </a:ln>
        </p:spPr>
        <p:txBody>
          <a:bodyPr wrap="none" rtlCol="0">
            <a:spAutoFit/>
          </a:bodyPr>
          <a:lstStyle/>
          <a:p>
            <a:r>
              <a:rPr lang="en-US" sz="900" b="1" dirty="0">
                <a:solidFill>
                  <a:srgbClr val="FFC057"/>
                </a:solidFill>
                <a:latin typeface="Grandview" panose="020B0502040204020203" pitchFamily="34" charset="0"/>
                <a:cs typeface="Lucida Sans" panose="020B0602040502020204" pitchFamily="34" charset="0"/>
              </a:rPr>
              <a:t>Support</a:t>
            </a:r>
          </a:p>
          <a:p>
            <a:endParaRPr lang="en-US" sz="700" u="sng" dirty="0">
              <a:solidFill>
                <a:schemeClr val="bg1"/>
              </a:solidFill>
              <a:latin typeface="Grandview" panose="020B0502040204020203" pitchFamily="34" charset="0"/>
              <a:cs typeface="Lucida Sans" panose="020B0602040502020204" pitchFamily="34" charset="0"/>
            </a:endParaRP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Privacy Policy</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Terms &amp; Conditions</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Catalogue &amp; Documents</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74" name="TextBox 73">
            <a:extLst>
              <a:ext uri="{FF2B5EF4-FFF2-40B4-BE49-F238E27FC236}">
                <a16:creationId xmlns:a16="http://schemas.microsoft.com/office/drawing/2014/main" id="{8B415F5D-0F28-47E4-A7A5-39E2601F88B7}"/>
              </a:ext>
            </a:extLst>
          </p:cNvPr>
          <p:cNvSpPr txBox="1"/>
          <p:nvPr/>
        </p:nvSpPr>
        <p:spPr>
          <a:xfrm>
            <a:off x="3729096" y="9673724"/>
            <a:ext cx="1394602" cy="892552"/>
          </a:xfrm>
          <a:prstGeom prst="rect">
            <a:avLst/>
          </a:prstGeom>
          <a:noFill/>
          <a:ln>
            <a:noFill/>
          </a:ln>
        </p:spPr>
        <p:txBody>
          <a:bodyPr wrap="square" rtlCol="0">
            <a:spAutoFit/>
          </a:bodyPr>
          <a:lstStyle/>
          <a:p>
            <a:r>
              <a:rPr lang="en-US" sz="900" b="1" dirty="0">
                <a:solidFill>
                  <a:srgbClr val="FFC057"/>
                </a:solidFill>
                <a:latin typeface="Grandview" panose="020B0502040204020203" pitchFamily="34" charset="0"/>
                <a:cs typeface="Lucida Sans" panose="020B0602040502020204" pitchFamily="34" charset="0"/>
              </a:rPr>
              <a:t>Head Office</a:t>
            </a:r>
          </a:p>
          <a:p>
            <a:endParaRPr lang="en-US" sz="900" b="1" dirty="0">
              <a:solidFill>
                <a:schemeClr val="bg1"/>
              </a:solidFill>
              <a:latin typeface="Grandview" panose="020B0502040204020203" pitchFamily="34" charset="0"/>
              <a:cs typeface="Lucida Sans" panose="020B0602040502020204" pitchFamily="34" charset="0"/>
            </a:endParaRPr>
          </a:p>
          <a:p>
            <a:r>
              <a:rPr lang="en-US" sz="900" dirty="0">
                <a:solidFill>
                  <a:schemeClr val="bg1"/>
                </a:solidFill>
                <a:latin typeface="Grandview" panose="020B0502040204020203" pitchFamily="34" charset="0"/>
                <a:cs typeface="Lucida Sans" panose="020B0602040502020204" pitchFamily="34" charset="0"/>
              </a:rPr>
              <a:t>103 Mornington Street</a:t>
            </a:r>
          </a:p>
          <a:p>
            <a:r>
              <a:rPr lang="en-US" sz="900" dirty="0">
                <a:solidFill>
                  <a:schemeClr val="bg1"/>
                </a:solidFill>
                <a:latin typeface="Grandview" panose="020B0502040204020203" pitchFamily="34" charset="0"/>
                <a:cs typeface="Lucida Sans" panose="020B0602040502020204" pitchFamily="34" charset="0"/>
              </a:rPr>
              <a:t>North Geelong</a:t>
            </a:r>
          </a:p>
          <a:p>
            <a:r>
              <a:rPr lang="en-US" sz="900" dirty="0">
                <a:solidFill>
                  <a:schemeClr val="bg1"/>
                </a:solidFill>
                <a:latin typeface="Grandview" panose="020B0502040204020203" pitchFamily="34" charset="0"/>
                <a:cs typeface="Lucida Sans" panose="020B0602040502020204" pitchFamily="34" charset="0"/>
              </a:rPr>
              <a:t>VIC Australia 3215 </a:t>
            </a:r>
          </a:p>
          <a:p>
            <a:endParaRPr lang="en-US" sz="700" u="sng" dirty="0">
              <a:solidFill>
                <a:schemeClr val="bg1"/>
              </a:solidFill>
              <a:latin typeface="Grandview" panose="020B0502040204020203" pitchFamily="34" charset="0"/>
              <a:cs typeface="Lucida Sans" panose="020B0602040502020204" pitchFamily="34" charset="0"/>
            </a:endParaRPr>
          </a:p>
        </p:txBody>
      </p:sp>
      <p:sp>
        <p:nvSpPr>
          <p:cNvPr id="75" name="TextBox 74">
            <a:extLst>
              <a:ext uri="{FF2B5EF4-FFF2-40B4-BE49-F238E27FC236}">
                <a16:creationId xmlns:a16="http://schemas.microsoft.com/office/drawing/2014/main" id="{BD6E72D1-DF01-4706-A0DB-6FF0E5F95B96}"/>
              </a:ext>
            </a:extLst>
          </p:cNvPr>
          <p:cNvSpPr txBox="1"/>
          <p:nvPr/>
        </p:nvSpPr>
        <p:spPr>
          <a:xfrm>
            <a:off x="1850571" y="9837397"/>
            <a:ext cx="2013113" cy="615553"/>
          </a:xfrm>
          <a:prstGeom prst="rect">
            <a:avLst/>
          </a:prstGeom>
          <a:noFill/>
          <a:ln>
            <a:noFill/>
          </a:ln>
        </p:spPr>
        <p:txBody>
          <a:bodyPr wrap="square" rtlCol="0">
            <a:spAutoFit/>
          </a:bodyPr>
          <a:lstStyle/>
          <a:p>
            <a:r>
              <a:rPr lang="en-US" sz="900" b="1" dirty="0">
                <a:solidFill>
                  <a:schemeClr val="bg1"/>
                </a:solidFill>
                <a:latin typeface="Grandview" panose="020B0502040204020203" pitchFamily="34" charset="0"/>
                <a:cs typeface="Lucida Sans" panose="020B0602040502020204" pitchFamily="34" charset="0"/>
              </a:rPr>
              <a:t>Call </a:t>
            </a:r>
            <a:r>
              <a:rPr lang="en-US" sz="900" b="1" dirty="0">
                <a:solidFill>
                  <a:srgbClr val="FFC057"/>
                </a:solidFill>
                <a:latin typeface="Grandview" panose="020B0502040204020203" pitchFamily="34" charset="0"/>
                <a:cs typeface="Lucida Sans" panose="020B0602040502020204" pitchFamily="34" charset="0"/>
              </a:rPr>
              <a:t>+61 3 5277 1455</a:t>
            </a:r>
          </a:p>
          <a:p>
            <a:endParaRPr lang="en-US" sz="900" b="1" dirty="0">
              <a:solidFill>
                <a:schemeClr val="bg1"/>
              </a:solidFill>
              <a:latin typeface="Grandview" panose="020B0502040204020203" pitchFamily="34" charset="0"/>
              <a:cs typeface="Lucida Sans" panose="020B0602040502020204" pitchFamily="34" charset="0"/>
            </a:endParaRPr>
          </a:p>
          <a:p>
            <a:r>
              <a:rPr lang="en-US" sz="900" b="1" dirty="0">
                <a:solidFill>
                  <a:schemeClr val="bg1"/>
                </a:solidFill>
                <a:latin typeface="Grandview" panose="020B0502040204020203" pitchFamily="34" charset="0"/>
                <a:cs typeface="Lucida Sans" panose="020B0602040502020204" pitchFamily="34" charset="0"/>
              </a:rPr>
              <a:t>Email </a:t>
            </a:r>
            <a:r>
              <a:rPr lang="en-US" sz="800" b="1" dirty="0">
                <a:solidFill>
                  <a:srgbClr val="FFC057"/>
                </a:solidFill>
                <a:latin typeface="Grandview" panose="020B0502040204020203" pitchFamily="34" charset="0"/>
                <a:cs typeface="Lucida Sans" panose="020B0602040502020204" pitchFamily="34" charset="0"/>
              </a:rPr>
              <a:t>sales@careessentials.com.au</a:t>
            </a:r>
          </a:p>
          <a:p>
            <a:endParaRPr lang="en-US" sz="700" u="sng" dirty="0">
              <a:solidFill>
                <a:schemeClr val="bg1"/>
              </a:solidFill>
              <a:latin typeface="Grandview" panose="020B0502040204020203" pitchFamily="34" charset="0"/>
              <a:cs typeface="Lucida Sans" panose="020B0602040502020204" pitchFamily="34" charset="0"/>
            </a:endParaRPr>
          </a:p>
        </p:txBody>
      </p:sp>
      <p:pic>
        <p:nvPicPr>
          <p:cNvPr id="76" name="Graphic 75" descr="Envelope">
            <a:extLst>
              <a:ext uri="{FF2B5EF4-FFF2-40B4-BE49-F238E27FC236}">
                <a16:creationId xmlns:a16="http://schemas.microsoft.com/office/drawing/2014/main" id="{04D1ACEE-2385-492B-A985-47211B77A7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5886" y="10126350"/>
            <a:ext cx="197530" cy="197530"/>
          </a:xfrm>
          <a:prstGeom prst="rect">
            <a:avLst/>
          </a:prstGeom>
        </p:spPr>
      </p:pic>
      <p:pic>
        <p:nvPicPr>
          <p:cNvPr id="77" name="Graphic 76" descr="Receiver">
            <a:extLst>
              <a:ext uri="{FF2B5EF4-FFF2-40B4-BE49-F238E27FC236}">
                <a16:creationId xmlns:a16="http://schemas.microsoft.com/office/drawing/2014/main" id="{72A3C2C5-BECD-4A8E-BCB0-525776270E4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0825" y="9857420"/>
            <a:ext cx="169564" cy="169564"/>
          </a:xfrm>
          <a:prstGeom prst="rect">
            <a:avLst/>
          </a:prstGeom>
        </p:spPr>
      </p:pic>
      <p:sp>
        <p:nvSpPr>
          <p:cNvPr id="78" name="Rectangle 77">
            <a:extLst>
              <a:ext uri="{FF2B5EF4-FFF2-40B4-BE49-F238E27FC236}">
                <a16:creationId xmlns:a16="http://schemas.microsoft.com/office/drawing/2014/main" id="{8F5B4D8C-0A57-45C7-A0D9-B5AE9D84C5BF}"/>
              </a:ext>
            </a:extLst>
          </p:cNvPr>
          <p:cNvSpPr/>
          <p:nvPr/>
        </p:nvSpPr>
        <p:spPr>
          <a:xfrm>
            <a:off x="-12615" y="0"/>
            <a:ext cx="6880955" cy="4574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9" name="Graphic 88">
            <a:extLst>
              <a:ext uri="{FF2B5EF4-FFF2-40B4-BE49-F238E27FC236}">
                <a16:creationId xmlns:a16="http://schemas.microsoft.com/office/drawing/2014/main" id="{EC702CC5-52C5-402D-A1E7-C9699DA764D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873" t="7085" r="13899" b="36298"/>
          <a:stretch/>
        </p:blipFill>
        <p:spPr>
          <a:xfrm>
            <a:off x="354747" y="514682"/>
            <a:ext cx="312666" cy="275167"/>
          </a:xfrm>
          <a:prstGeom prst="rect">
            <a:avLst/>
          </a:prstGeom>
        </p:spPr>
      </p:pic>
      <p:sp>
        <p:nvSpPr>
          <p:cNvPr id="90" name="TextBox 89">
            <a:extLst>
              <a:ext uri="{FF2B5EF4-FFF2-40B4-BE49-F238E27FC236}">
                <a16:creationId xmlns:a16="http://schemas.microsoft.com/office/drawing/2014/main" id="{5598A08D-BDE5-42B0-B918-815EEC2238E9}"/>
              </a:ext>
            </a:extLst>
          </p:cNvPr>
          <p:cNvSpPr txBox="1"/>
          <p:nvPr/>
        </p:nvSpPr>
        <p:spPr>
          <a:xfrm>
            <a:off x="640955" y="552234"/>
            <a:ext cx="1130438" cy="230832"/>
          </a:xfrm>
          <a:prstGeom prst="rect">
            <a:avLst/>
          </a:prstGeom>
          <a:noFill/>
        </p:spPr>
        <p:txBody>
          <a:bodyPr wrap="none" rtlCol="0">
            <a:spAutoFit/>
          </a:bodyPr>
          <a:lstStyle/>
          <a:p>
            <a:r>
              <a:rPr lang="en-US" sz="900" dirty="0">
                <a:solidFill>
                  <a:srgbClr val="084786"/>
                </a:solidFill>
                <a:latin typeface="Kanit Medium" pitchFamily="2" charset="-34"/>
                <a:cs typeface="Kanit Medium" pitchFamily="2" charset="-34"/>
              </a:rPr>
              <a:t>CARE ESSENTIALS</a:t>
            </a:r>
            <a:endParaRPr lang="en-AU" sz="900" dirty="0">
              <a:solidFill>
                <a:srgbClr val="084786"/>
              </a:solidFill>
              <a:latin typeface="Kanit Medium" pitchFamily="2" charset="-34"/>
              <a:cs typeface="Kanit Medium" pitchFamily="2" charset="-34"/>
            </a:endParaRPr>
          </a:p>
        </p:txBody>
      </p:sp>
      <p:sp>
        <p:nvSpPr>
          <p:cNvPr id="91" name="TextBox 90">
            <a:extLst>
              <a:ext uri="{FF2B5EF4-FFF2-40B4-BE49-F238E27FC236}">
                <a16:creationId xmlns:a16="http://schemas.microsoft.com/office/drawing/2014/main" id="{4A049D05-66EB-42F9-9608-216AFF844F3B}"/>
              </a:ext>
            </a:extLst>
          </p:cNvPr>
          <p:cNvSpPr txBox="1"/>
          <p:nvPr/>
        </p:nvSpPr>
        <p:spPr>
          <a:xfrm>
            <a:off x="2216650" y="560422"/>
            <a:ext cx="567784" cy="200055"/>
          </a:xfrm>
          <a:prstGeom prst="rect">
            <a:avLst/>
          </a:prstGeom>
          <a:noFill/>
          <a:ln>
            <a:noFill/>
          </a:ln>
        </p:spPr>
        <p:txBody>
          <a:bodyPr wrap="none" rtlCol="0">
            <a:spAutoFit/>
          </a:bodyPr>
          <a:lstStyle/>
          <a:p>
            <a:r>
              <a:rPr lang="en-US" sz="700" dirty="0">
                <a:solidFill>
                  <a:srgbClr val="002847"/>
                </a:solidFill>
                <a:latin typeface="Maven Pro Medium" pitchFamily="2" charset="0"/>
                <a:cs typeface="Rubik Medium" pitchFamily="2" charset="-79"/>
              </a:rPr>
              <a:t>About Us</a:t>
            </a:r>
            <a:endParaRPr lang="en-AU" sz="700" dirty="0">
              <a:solidFill>
                <a:srgbClr val="002847"/>
              </a:solidFill>
              <a:latin typeface="Maven Pro Medium" pitchFamily="2" charset="0"/>
              <a:cs typeface="Rubik Medium" pitchFamily="2" charset="-79"/>
            </a:endParaRPr>
          </a:p>
        </p:txBody>
      </p:sp>
      <p:sp>
        <p:nvSpPr>
          <p:cNvPr id="92" name="TextBox 91">
            <a:extLst>
              <a:ext uri="{FF2B5EF4-FFF2-40B4-BE49-F238E27FC236}">
                <a16:creationId xmlns:a16="http://schemas.microsoft.com/office/drawing/2014/main" id="{F05D033E-F704-4ECC-BFBC-3D4764B5BE8C}"/>
              </a:ext>
            </a:extLst>
          </p:cNvPr>
          <p:cNvSpPr txBox="1"/>
          <p:nvPr/>
        </p:nvSpPr>
        <p:spPr>
          <a:xfrm>
            <a:off x="2983243" y="563649"/>
            <a:ext cx="556563"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Products</a:t>
            </a:r>
            <a:endParaRPr lang="en-AU" sz="700" dirty="0">
              <a:solidFill>
                <a:srgbClr val="002847"/>
              </a:solidFill>
              <a:latin typeface="Maven Pro Medium" pitchFamily="2" charset="0"/>
              <a:cs typeface="Rubik Medium" pitchFamily="2" charset="-79"/>
            </a:endParaRPr>
          </a:p>
        </p:txBody>
      </p:sp>
      <p:sp>
        <p:nvSpPr>
          <p:cNvPr id="93" name="TextBox 92">
            <a:extLst>
              <a:ext uri="{FF2B5EF4-FFF2-40B4-BE49-F238E27FC236}">
                <a16:creationId xmlns:a16="http://schemas.microsoft.com/office/drawing/2014/main" id="{26B38857-F4F7-4A99-BC0A-1364FCABEC99}"/>
              </a:ext>
            </a:extLst>
          </p:cNvPr>
          <p:cNvSpPr txBox="1"/>
          <p:nvPr/>
        </p:nvSpPr>
        <p:spPr>
          <a:xfrm>
            <a:off x="3755952" y="556638"/>
            <a:ext cx="516488"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Support</a:t>
            </a:r>
            <a:endParaRPr lang="en-AU" sz="700" dirty="0">
              <a:solidFill>
                <a:srgbClr val="002847"/>
              </a:solidFill>
              <a:latin typeface="Maven Pro Medium" pitchFamily="2" charset="0"/>
              <a:cs typeface="Rubik Medium" pitchFamily="2" charset="-79"/>
            </a:endParaRPr>
          </a:p>
        </p:txBody>
      </p:sp>
      <p:sp>
        <p:nvSpPr>
          <p:cNvPr id="94" name="TextBox 93">
            <a:extLst>
              <a:ext uri="{FF2B5EF4-FFF2-40B4-BE49-F238E27FC236}">
                <a16:creationId xmlns:a16="http://schemas.microsoft.com/office/drawing/2014/main" id="{DB954E65-541A-4403-BFC1-960E3D1C656E}"/>
              </a:ext>
            </a:extLst>
          </p:cNvPr>
          <p:cNvSpPr txBox="1"/>
          <p:nvPr/>
        </p:nvSpPr>
        <p:spPr>
          <a:xfrm>
            <a:off x="4482176" y="563649"/>
            <a:ext cx="641522"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Contact Us</a:t>
            </a:r>
            <a:endParaRPr lang="en-AU" sz="700" dirty="0">
              <a:solidFill>
                <a:srgbClr val="002847"/>
              </a:solidFill>
              <a:latin typeface="Maven Pro Medium" pitchFamily="2" charset="0"/>
              <a:cs typeface="Rubik Medium" pitchFamily="2" charset="-79"/>
            </a:endParaRPr>
          </a:p>
        </p:txBody>
      </p:sp>
      <p:sp>
        <p:nvSpPr>
          <p:cNvPr id="95" name="Oval 94">
            <a:extLst>
              <a:ext uri="{FF2B5EF4-FFF2-40B4-BE49-F238E27FC236}">
                <a16:creationId xmlns:a16="http://schemas.microsoft.com/office/drawing/2014/main" id="{1EA5FEF4-7FF0-4DB3-B446-4DADB36FE7C9}"/>
              </a:ext>
            </a:extLst>
          </p:cNvPr>
          <p:cNvSpPr/>
          <p:nvPr/>
        </p:nvSpPr>
        <p:spPr>
          <a:xfrm>
            <a:off x="6409944" y="540151"/>
            <a:ext cx="283464" cy="283464"/>
          </a:xfrm>
          <a:prstGeom prst="ellipse">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Oval 95">
            <a:extLst>
              <a:ext uri="{FF2B5EF4-FFF2-40B4-BE49-F238E27FC236}">
                <a16:creationId xmlns:a16="http://schemas.microsoft.com/office/drawing/2014/main" id="{95B94AE8-2EED-4ACB-9E34-79316A27DCCB}"/>
              </a:ext>
            </a:extLst>
          </p:cNvPr>
          <p:cNvSpPr/>
          <p:nvPr/>
        </p:nvSpPr>
        <p:spPr>
          <a:xfrm>
            <a:off x="6061230" y="535998"/>
            <a:ext cx="283464" cy="2834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7" name="Graphic 96" descr="Envelope">
            <a:extLst>
              <a:ext uri="{FF2B5EF4-FFF2-40B4-BE49-F238E27FC236}">
                <a16:creationId xmlns:a16="http://schemas.microsoft.com/office/drawing/2014/main" id="{0B9E6D62-6AAC-4D63-9A4B-37E60D5DBB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4250" y="576011"/>
            <a:ext cx="197530" cy="197530"/>
          </a:xfrm>
          <a:prstGeom prst="rect">
            <a:avLst/>
          </a:prstGeom>
        </p:spPr>
      </p:pic>
      <p:pic>
        <p:nvPicPr>
          <p:cNvPr id="98" name="Graphic 97" descr="Receiver">
            <a:extLst>
              <a:ext uri="{FF2B5EF4-FFF2-40B4-BE49-F238E27FC236}">
                <a16:creationId xmlns:a16="http://schemas.microsoft.com/office/drawing/2014/main" id="{8377CCC9-05A5-4D9F-A720-39B244B131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5106" y="587125"/>
            <a:ext cx="169564" cy="169564"/>
          </a:xfrm>
          <a:prstGeom prst="rect">
            <a:avLst/>
          </a:prstGeom>
        </p:spPr>
      </p:pic>
    </p:spTree>
    <p:extLst>
      <p:ext uri="{BB962C8B-B14F-4D97-AF65-F5344CB8AC3E}">
        <p14:creationId xmlns:p14="http://schemas.microsoft.com/office/powerpoint/2010/main" val="1701496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6599F0-ACCB-4BAA-9193-144D5B4F8BE0}"/>
              </a:ext>
            </a:extLst>
          </p:cNvPr>
          <p:cNvPicPr>
            <a:picLocks noChangeAspect="1"/>
          </p:cNvPicPr>
          <p:nvPr/>
        </p:nvPicPr>
        <p:blipFill rotWithShape="1">
          <a:blip r:embed="rId2">
            <a:extLst>
              <a:ext uri="{28A0092B-C50C-407E-A947-70E740481C1C}">
                <a14:useLocalDpi xmlns:a14="http://schemas.microsoft.com/office/drawing/2010/main" val="0"/>
              </a:ext>
            </a:extLst>
          </a:blip>
          <a:srcRect l="6891"/>
          <a:stretch/>
        </p:blipFill>
        <p:spPr>
          <a:xfrm>
            <a:off x="3" y="862078"/>
            <a:ext cx="3882027" cy="2779561"/>
          </a:xfrm>
          <a:prstGeom prst="rect">
            <a:avLst/>
          </a:prstGeom>
        </p:spPr>
      </p:pic>
      <p:sp>
        <p:nvSpPr>
          <p:cNvPr id="52" name="Rectangle 51">
            <a:extLst>
              <a:ext uri="{FF2B5EF4-FFF2-40B4-BE49-F238E27FC236}">
                <a16:creationId xmlns:a16="http://schemas.microsoft.com/office/drawing/2014/main" id="{D07C0ACD-B758-432A-9AC6-483090898B88}"/>
              </a:ext>
            </a:extLst>
          </p:cNvPr>
          <p:cNvSpPr/>
          <p:nvPr/>
        </p:nvSpPr>
        <p:spPr>
          <a:xfrm>
            <a:off x="2" y="8196039"/>
            <a:ext cx="6868340" cy="186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12A3CFD-CA06-4935-BA4F-EAEE35736107}"/>
              </a:ext>
            </a:extLst>
          </p:cNvPr>
          <p:cNvSpPr/>
          <p:nvPr/>
        </p:nvSpPr>
        <p:spPr>
          <a:xfrm>
            <a:off x="2677345" y="772355"/>
            <a:ext cx="1492001" cy="2942841"/>
          </a:xfrm>
          <a:prstGeom prst="rect">
            <a:avLst/>
          </a:prstGeom>
          <a:gradFill flip="none" rotWithShape="1">
            <a:gsLst>
              <a:gs pos="0">
                <a:schemeClr val="accent1">
                  <a:lumMod val="5000"/>
                  <a:lumOff val="95000"/>
                  <a:alpha val="0"/>
                </a:schemeClr>
              </a:gs>
              <a:gs pos="79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9" name="TextBox 8">
            <a:extLst>
              <a:ext uri="{FF2B5EF4-FFF2-40B4-BE49-F238E27FC236}">
                <a16:creationId xmlns:a16="http://schemas.microsoft.com/office/drawing/2014/main" id="{3FA9992E-5912-467D-8561-15FCDC517B42}"/>
              </a:ext>
            </a:extLst>
          </p:cNvPr>
          <p:cNvSpPr txBox="1"/>
          <p:nvPr/>
        </p:nvSpPr>
        <p:spPr>
          <a:xfrm>
            <a:off x="4059150" y="1715210"/>
            <a:ext cx="2207657" cy="1677382"/>
          </a:xfrm>
          <a:prstGeom prst="rect">
            <a:avLst/>
          </a:prstGeom>
          <a:noFill/>
        </p:spPr>
        <p:txBody>
          <a:bodyPr wrap="none" rtlCol="0">
            <a:spAutoFit/>
          </a:bodyPr>
          <a:lstStyle/>
          <a:p>
            <a:pPr algn="r"/>
            <a:r>
              <a:rPr lang="en-AU" sz="2800" dirty="0">
                <a:solidFill>
                  <a:srgbClr val="203864"/>
                </a:solidFill>
                <a:latin typeface="DINPro-Black" panose="02000503030000020004" pitchFamily="50" charset="0"/>
              </a:rPr>
              <a:t>COCOON</a:t>
            </a:r>
          </a:p>
          <a:p>
            <a:pPr algn="r"/>
            <a:r>
              <a:rPr lang="en-AU" sz="1100" dirty="0">
                <a:solidFill>
                  <a:srgbClr val="FFFFFF"/>
                </a:solidFill>
                <a:latin typeface="DINPro-Black" panose="02000503030000020004" pitchFamily="50" charset="0"/>
              </a:rPr>
              <a:t>a</a:t>
            </a:r>
            <a:endParaRPr lang="en-AU" dirty="0">
              <a:solidFill>
                <a:srgbClr val="FFFFFF"/>
              </a:solidFill>
              <a:latin typeface="DINPro-Black" panose="02000503030000020004" pitchFamily="50" charset="0"/>
            </a:endParaRPr>
          </a:p>
          <a:p>
            <a:pPr algn="r"/>
            <a:r>
              <a:rPr lang="en-AU" sz="3200" dirty="0">
                <a:solidFill>
                  <a:schemeClr val="bg2">
                    <a:lumMod val="25000"/>
                  </a:schemeClr>
                </a:solidFill>
                <a:latin typeface="Grandview" panose="020B0502040204020203" pitchFamily="34" charset="0"/>
              </a:rPr>
              <a:t>N95 </a:t>
            </a:r>
          </a:p>
          <a:p>
            <a:pPr algn="r"/>
            <a:r>
              <a:rPr lang="en-AU" sz="3200" dirty="0">
                <a:solidFill>
                  <a:schemeClr val="bg2">
                    <a:lumMod val="25000"/>
                  </a:schemeClr>
                </a:solidFill>
                <a:latin typeface="Grandview" panose="020B0502040204020203" pitchFamily="34" charset="0"/>
              </a:rPr>
              <a:t>Respirator</a:t>
            </a:r>
          </a:p>
        </p:txBody>
      </p:sp>
      <p:sp>
        <p:nvSpPr>
          <p:cNvPr id="10" name="Rectangle 9">
            <a:extLst>
              <a:ext uri="{FF2B5EF4-FFF2-40B4-BE49-F238E27FC236}">
                <a16:creationId xmlns:a16="http://schemas.microsoft.com/office/drawing/2014/main" id="{CF456A46-C84C-4FAD-A1C7-DE53F4F6BB56}"/>
              </a:ext>
            </a:extLst>
          </p:cNvPr>
          <p:cNvSpPr/>
          <p:nvPr/>
        </p:nvSpPr>
        <p:spPr>
          <a:xfrm>
            <a:off x="-10340" y="9434894"/>
            <a:ext cx="3285089" cy="2110108"/>
          </a:xfrm>
          <a:prstGeom prst="rect">
            <a:avLst/>
          </a:prstGeom>
          <a:solidFill>
            <a:srgbClr val="0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002847"/>
              </a:solidFill>
            </a:endParaRPr>
          </a:p>
        </p:txBody>
      </p:sp>
      <p:sp>
        <p:nvSpPr>
          <p:cNvPr id="50" name="TextBox 49">
            <a:extLst>
              <a:ext uri="{FF2B5EF4-FFF2-40B4-BE49-F238E27FC236}">
                <a16:creationId xmlns:a16="http://schemas.microsoft.com/office/drawing/2014/main" id="{4E7D9EC4-CDC3-4401-A769-18F30317EB5E}"/>
              </a:ext>
            </a:extLst>
          </p:cNvPr>
          <p:cNvSpPr txBox="1"/>
          <p:nvPr/>
        </p:nvSpPr>
        <p:spPr>
          <a:xfrm>
            <a:off x="562411" y="3758753"/>
            <a:ext cx="5474874" cy="1246495"/>
          </a:xfrm>
          <a:prstGeom prst="rect">
            <a:avLst/>
          </a:prstGeom>
          <a:noFill/>
        </p:spPr>
        <p:txBody>
          <a:bodyPr wrap="square">
            <a:spAutoFit/>
          </a:bodyPr>
          <a:lstStyle/>
          <a:p>
            <a:pPr algn="ctr"/>
            <a:r>
              <a:rPr lang="en-AU" sz="1600" b="1" dirty="0">
                <a:solidFill>
                  <a:schemeClr val="bg2">
                    <a:lumMod val="25000"/>
                  </a:schemeClr>
                </a:solidFill>
                <a:latin typeface="Grandview" panose="020B0502040204020203" pitchFamily="34" charset="0"/>
              </a:rPr>
              <a:t>Comfort </a:t>
            </a:r>
            <a:r>
              <a:rPr lang="en-AU" sz="1600" dirty="0">
                <a:solidFill>
                  <a:schemeClr val="bg2">
                    <a:lumMod val="25000"/>
                  </a:schemeClr>
                </a:solidFill>
                <a:latin typeface="Grandview" panose="020B0502040204020203" pitchFamily="34" charset="0"/>
              </a:rPr>
              <a:t>and exceptional </a:t>
            </a:r>
            <a:r>
              <a:rPr lang="en-AU" sz="1600" b="1" dirty="0">
                <a:solidFill>
                  <a:schemeClr val="bg2">
                    <a:lumMod val="25000"/>
                  </a:schemeClr>
                </a:solidFill>
                <a:latin typeface="Grandview" panose="020B0502040204020203" pitchFamily="34" charset="0"/>
              </a:rPr>
              <a:t>security</a:t>
            </a:r>
          </a:p>
          <a:p>
            <a:pPr algn="ctr"/>
            <a:endParaRPr lang="en-AU" sz="1600" dirty="0">
              <a:solidFill>
                <a:schemeClr val="bg2">
                  <a:lumMod val="25000"/>
                </a:schemeClr>
              </a:solidFill>
              <a:latin typeface="Grandview" panose="020B0502040204020203" pitchFamily="34" charset="0"/>
            </a:endParaRPr>
          </a:p>
          <a:p>
            <a:pPr algn="ctr"/>
            <a:r>
              <a:rPr lang="en-US" sz="900" dirty="0">
                <a:solidFill>
                  <a:schemeClr val="tx1">
                    <a:lumMod val="65000"/>
                    <a:lumOff val="35000"/>
                  </a:schemeClr>
                </a:solidFill>
                <a:latin typeface="Grandview" panose="020B0502040204020203" pitchFamily="34" charset="0"/>
              </a:rPr>
              <a:t>The Cocoon fluid resistant respirators provide a high level of respiratory protection for clinicians, patients and general users. Not only does our masks provide a secure seal and high fit results, but also delivers the ultimate comfort with a soft nose foam and breathable material.</a:t>
            </a:r>
            <a:br>
              <a:rPr lang="en-US" sz="1600" dirty="0"/>
            </a:br>
            <a:endParaRPr lang="en-AU" sz="1600" dirty="0">
              <a:solidFill>
                <a:schemeClr val="bg2">
                  <a:lumMod val="25000"/>
                </a:schemeClr>
              </a:solidFill>
              <a:latin typeface="Grandview" panose="020B0502040204020203" pitchFamily="34" charset="0"/>
            </a:endParaRPr>
          </a:p>
        </p:txBody>
      </p:sp>
      <p:cxnSp>
        <p:nvCxnSpPr>
          <p:cNvPr id="21" name="Straight Connector 20">
            <a:extLst>
              <a:ext uri="{FF2B5EF4-FFF2-40B4-BE49-F238E27FC236}">
                <a16:creationId xmlns:a16="http://schemas.microsoft.com/office/drawing/2014/main" id="{3480B8BF-C5C3-487E-8E30-96ED42EBAD23}"/>
              </a:ext>
            </a:extLst>
          </p:cNvPr>
          <p:cNvCxnSpPr>
            <a:cxnSpLocks/>
          </p:cNvCxnSpPr>
          <p:nvPr/>
        </p:nvCxnSpPr>
        <p:spPr>
          <a:xfrm>
            <a:off x="4823067" y="2225460"/>
            <a:ext cx="1323975" cy="0"/>
          </a:xfrm>
          <a:prstGeom prst="line">
            <a:avLst/>
          </a:prstGeom>
          <a:ln w="57150">
            <a:solidFill>
              <a:srgbClr val="203864"/>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17F5AA35-78E4-4BF1-83FF-6658069EC286}"/>
              </a:ext>
            </a:extLst>
          </p:cNvPr>
          <p:cNvSpPr/>
          <p:nvPr/>
        </p:nvSpPr>
        <p:spPr>
          <a:xfrm>
            <a:off x="10341" y="5041228"/>
            <a:ext cx="3264408" cy="22990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7" name="Picture 26">
            <a:extLst>
              <a:ext uri="{FF2B5EF4-FFF2-40B4-BE49-F238E27FC236}">
                <a16:creationId xmlns:a16="http://schemas.microsoft.com/office/drawing/2014/main" id="{2AC94284-807F-4953-9B69-E0AD19A2B0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659" y="5036467"/>
            <a:ext cx="2938090" cy="2299055"/>
          </a:xfrm>
          <a:prstGeom prst="rect">
            <a:avLst/>
          </a:prstGeom>
        </p:spPr>
      </p:pic>
      <p:sp>
        <p:nvSpPr>
          <p:cNvPr id="34" name="TextBox 33">
            <a:extLst>
              <a:ext uri="{FF2B5EF4-FFF2-40B4-BE49-F238E27FC236}">
                <a16:creationId xmlns:a16="http://schemas.microsoft.com/office/drawing/2014/main" id="{CF9FCE4A-265B-43EB-8F84-AFE84FC8B56A}"/>
              </a:ext>
            </a:extLst>
          </p:cNvPr>
          <p:cNvSpPr txBox="1"/>
          <p:nvPr/>
        </p:nvSpPr>
        <p:spPr>
          <a:xfrm>
            <a:off x="128309" y="5222320"/>
            <a:ext cx="2999882" cy="1569660"/>
          </a:xfrm>
          <a:prstGeom prst="rect">
            <a:avLst/>
          </a:prstGeom>
          <a:noFill/>
        </p:spPr>
        <p:txBody>
          <a:bodyPr wrap="square" rtlCol="0">
            <a:spAutoFit/>
          </a:bodyPr>
          <a:lstStyle/>
          <a:p>
            <a:r>
              <a:rPr lang="en-US" sz="1600" b="1" dirty="0">
                <a:solidFill>
                  <a:srgbClr val="002847"/>
                </a:solidFill>
                <a:latin typeface="DINPro-Black" panose="02000503030000020004" pitchFamily="50" charset="0"/>
              </a:rPr>
              <a:t>COCOON</a:t>
            </a:r>
          </a:p>
          <a:p>
            <a:r>
              <a:rPr lang="en-US" sz="1600" b="1" dirty="0">
                <a:solidFill>
                  <a:srgbClr val="FFC057"/>
                </a:solidFill>
                <a:latin typeface="DINPro-Black" panose="02000503030000020004" pitchFamily="50" charset="0"/>
              </a:rPr>
              <a:t>N95 RESPIRATOR</a:t>
            </a:r>
          </a:p>
          <a:p>
            <a:pPr algn="l"/>
            <a:endParaRPr lang="en-US" sz="1000" b="1" dirty="0">
              <a:solidFill>
                <a:srgbClr val="F2F2F2"/>
              </a:solidFill>
              <a:latin typeface="DINPro-Black" panose="02000503030000020004" pitchFamily="50" charset="0"/>
            </a:endParaRPr>
          </a:p>
          <a:p>
            <a:pPr algn="l"/>
            <a:r>
              <a:rPr lang="en-US" sz="900" dirty="0">
                <a:latin typeface="Grandview" panose="020B0502040204020203" pitchFamily="34" charset="0"/>
              </a:rPr>
              <a:t>The Cocoon fluid resistant respirators provide a high level of respiratory protection for clinicians, patients and general users. </a:t>
            </a:r>
          </a:p>
          <a:p>
            <a:pPr algn="l"/>
            <a:endParaRPr lang="en-US" sz="900" dirty="0">
              <a:latin typeface="Grandview" panose="020B0502040204020203" pitchFamily="34" charset="0"/>
            </a:endParaRPr>
          </a:p>
          <a:p>
            <a:pPr algn="l"/>
            <a:r>
              <a:rPr lang="en-US" sz="900" dirty="0">
                <a:latin typeface="Grandview" panose="020B0502040204020203" pitchFamily="34" charset="0"/>
              </a:rPr>
              <a:t>Our masks are Australian-made and Australian certified.</a:t>
            </a:r>
          </a:p>
        </p:txBody>
      </p:sp>
      <p:sp>
        <p:nvSpPr>
          <p:cNvPr id="37" name="TextBox 36">
            <a:extLst>
              <a:ext uri="{FF2B5EF4-FFF2-40B4-BE49-F238E27FC236}">
                <a16:creationId xmlns:a16="http://schemas.microsoft.com/office/drawing/2014/main" id="{D048B321-1616-4921-AC48-817D76F5BC6E}"/>
              </a:ext>
            </a:extLst>
          </p:cNvPr>
          <p:cNvSpPr txBox="1"/>
          <p:nvPr/>
        </p:nvSpPr>
        <p:spPr>
          <a:xfrm>
            <a:off x="103513" y="9582819"/>
            <a:ext cx="3024678" cy="1846659"/>
          </a:xfrm>
          <a:prstGeom prst="rect">
            <a:avLst/>
          </a:prstGeom>
          <a:noFill/>
        </p:spPr>
        <p:txBody>
          <a:bodyPr wrap="square" rtlCol="0">
            <a:spAutoFit/>
          </a:bodyPr>
          <a:lstStyle/>
          <a:p>
            <a:pPr algn="l"/>
            <a:r>
              <a:rPr lang="en-AU" sz="1100" dirty="0">
                <a:solidFill>
                  <a:srgbClr val="FFC057"/>
                </a:solidFill>
                <a:latin typeface="DINPro-Black" panose="02000503030000020004" pitchFamily="50" charset="0"/>
              </a:rPr>
              <a:t>PARTICULATE FILTER RESPIRATOR </a:t>
            </a:r>
          </a:p>
          <a:p>
            <a:pPr algn="l"/>
            <a:endParaRPr lang="en-AU" sz="1100" dirty="0">
              <a:solidFill>
                <a:srgbClr val="FFC057"/>
              </a:solidFill>
              <a:latin typeface="DINPro-Black" panose="02000503030000020004" pitchFamily="50" charset="0"/>
            </a:endParaRPr>
          </a:p>
          <a:p>
            <a:pPr marL="171437" indent="-171437">
              <a:buFont typeface="Arial" panose="020B0604020202020204" pitchFamily="34" charset="0"/>
              <a:buChar char="•"/>
            </a:pPr>
            <a:r>
              <a:rPr lang="en-US" sz="900" dirty="0">
                <a:solidFill>
                  <a:schemeClr val="bg1"/>
                </a:solidFill>
                <a:latin typeface="Grandview" panose="020B0502040204020203" pitchFamily="34" charset="0"/>
              </a:rPr>
              <a:t>When securely fitted, the mask establishes an effective barrier against particulate matter</a:t>
            </a:r>
            <a:br>
              <a:rPr lang="en-US" sz="900" dirty="0">
                <a:solidFill>
                  <a:schemeClr val="bg1"/>
                </a:solidFill>
                <a:latin typeface="Grandview" panose="020B0502040204020203" pitchFamily="34" charset="0"/>
              </a:rPr>
            </a:br>
            <a:r>
              <a:rPr lang="en-US" sz="900" b="1" dirty="0">
                <a:solidFill>
                  <a:schemeClr val="bg1"/>
                </a:solidFill>
                <a:latin typeface="Grandview" panose="020B0502040204020203" pitchFamily="34" charset="0"/>
              </a:rPr>
              <a:t>Particulate filtration efficiency: &gt;95%</a:t>
            </a:r>
          </a:p>
          <a:p>
            <a:pPr algn="l"/>
            <a:endParaRPr lang="en-US" sz="900" b="1" dirty="0">
              <a:solidFill>
                <a:schemeClr val="bg1"/>
              </a:solidFill>
              <a:latin typeface="Grandview" panose="020B0502040204020203" pitchFamily="34" charset="0"/>
            </a:endParaRPr>
          </a:p>
          <a:p>
            <a:pPr>
              <a:defRPr/>
            </a:pPr>
            <a:r>
              <a:rPr lang="en-AU" sz="1100" dirty="0">
                <a:solidFill>
                  <a:srgbClr val="FFC057"/>
                </a:solidFill>
                <a:latin typeface="DINPro-Black" panose="02000503030000020004" pitchFamily="50" charset="0"/>
              </a:rPr>
              <a:t>FLUID RESISTANCE</a:t>
            </a:r>
          </a:p>
          <a:p>
            <a:pPr>
              <a:defRPr/>
            </a:pPr>
            <a:endParaRPr lang="en-US" sz="900" b="1" dirty="0">
              <a:solidFill>
                <a:schemeClr val="bg1"/>
              </a:solidFill>
              <a:latin typeface="Grandview" panose="020B0502040204020203" pitchFamily="34" charset="0"/>
            </a:endParaRPr>
          </a:p>
          <a:p>
            <a:pPr marL="171437" indent="-171437">
              <a:buFont typeface="Arial" panose="020B0604020202020204" pitchFamily="34" charset="0"/>
              <a:buChar char="•"/>
            </a:pPr>
            <a:r>
              <a:rPr lang="en-US" sz="900" dirty="0">
                <a:solidFill>
                  <a:schemeClr val="bg1"/>
                </a:solidFill>
                <a:latin typeface="Grandview" panose="020B0502040204020203" pitchFamily="34" charset="0"/>
              </a:rPr>
              <a:t>The fluid resistant properties of the mask deliver protection against fluid strikethrough</a:t>
            </a:r>
            <a:br>
              <a:rPr lang="en-US" sz="900" dirty="0">
                <a:solidFill>
                  <a:schemeClr val="bg1"/>
                </a:solidFill>
                <a:latin typeface="Grandview" panose="020B0502040204020203" pitchFamily="34" charset="0"/>
              </a:rPr>
            </a:br>
            <a:r>
              <a:rPr lang="en-US" sz="900" b="1" dirty="0">
                <a:solidFill>
                  <a:schemeClr val="bg1"/>
                </a:solidFill>
                <a:latin typeface="Grandview" panose="020B0502040204020203" pitchFamily="34" charset="0"/>
              </a:rPr>
              <a:t>Synthetic blood penetration resistance: 160mmHg (Level 3 Respirator)</a:t>
            </a:r>
          </a:p>
        </p:txBody>
      </p:sp>
      <p:sp>
        <p:nvSpPr>
          <p:cNvPr id="43" name="Rectangle 42">
            <a:extLst>
              <a:ext uri="{FF2B5EF4-FFF2-40B4-BE49-F238E27FC236}">
                <a16:creationId xmlns:a16="http://schemas.microsoft.com/office/drawing/2014/main" id="{A1374BDA-335C-4DFB-ABCC-5A361D0F6433}"/>
              </a:ext>
            </a:extLst>
          </p:cNvPr>
          <p:cNvSpPr/>
          <p:nvPr/>
        </p:nvSpPr>
        <p:spPr>
          <a:xfrm>
            <a:off x="6205162" y="4995904"/>
            <a:ext cx="663180" cy="2343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19274F2-3FCB-4C50-9482-33C6578F2D58}"/>
              </a:ext>
            </a:extLst>
          </p:cNvPr>
          <p:cNvPicPr>
            <a:picLocks noChangeAspect="1"/>
          </p:cNvPicPr>
          <p:nvPr/>
        </p:nvPicPr>
        <p:blipFill rotWithShape="1">
          <a:blip r:embed="rId4">
            <a:extLst>
              <a:ext uri="{28A0092B-C50C-407E-A947-70E740481C1C}">
                <a14:useLocalDpi xmlns:a14="http://schemas.microsoft.com/office/drawing/2010/main" val="0"/>
              </a:ext>
            </a:extLst>
          </a:blip>
          <a:srcRect t="1" b="2979"/>
          <a:stretch/>
        </p:blipFill>
        <p:spPr>
          <a:xfrm>
            <a:off x="1" y="7332965"/>
            <a:ext cx="3274748" cy="2118128"/>
          </a:xfrm>
          <a:prstGeom prst="rect">
            <a:avLst/>
          </a:prstGeom>
        </p:spPr>
      </p:pic>
      <p:sp>
        <p:nvSpPr>
          <p:cNvPr id="83" name="Rectangle 82">
            <a:extLst>
              <a:ext uri="{FF2B5EF4-FFF2-40B4-BE49-F238E27FC236}">
                <a16:creationId xmlns:a16="http://schemas.microsoft.com/office/drawing/2014/main" id="{685D7C2D-CE6E-4EBD-BBC7-EE166382E40F}"/>
              </a:ext>
            </a:extLst>
          </p:cNvPr>
          <p:cNvSpPr/>
          <p:nvPr/>
        </p:nvSpPr>
        <p:spPr>
          <a:xfrm>
            <a:off x="3274749" y="7336802"/>
            <a:ext cx="3603932" cy="2114290"/>
          </a:xfrm>
          <a:prstGeom prst="rect">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4" name="TextBox 83">
            <a:extLst>
              <a:ext uri="{FF2B5EF4-FFF2-40B4-BE49-F238E27FC236}">
                <a16:creationId xmlns:a16="http://schemas.microsoft.com/office/drawing/2014/main" id="{BA0CB951-869B-4046-8C33-4C33FAC5B9DF}"/>
              </a:ext>
            </a:extLst>
          </p:cNvPr>
          <p:cNvSpPr txBox="1"/>
          <p:nvPr/>
        </p:nvSpPr>
        <p:spPr>
          <a:xfrm>
            <a:off x="3598661" y="7631671"/>
            <a:ext cx="2938090" cy="1492716"/>
          </a:xfrm>
          <a:prstGeom prst="rect">
            <a:avLst/>
          </a:prstGeom>
          <a:noFill/>
        </p:spPr>
        <p:txBody>
          <a:bodyPr wrap="square" rtlCol="0">
            <a:spAutoFit/>
          </a:bodyPr>
          <a:lstStyle/>
          <a:p>
            <a:pPr algn="ctr"/>
            <a:r>
              <a:rPr lang="en-AU" sz="1100" dirty="0">
                <a:solidFill>
                  <a:srgbClr val="002847"/>
                </a:solidFill>
                <a:latin typeface="DINPro-Black" panose="02000503030000020004" pitchFamily="50" charset="0"/>
              </a:rPr>
              <a:t>DESCRIPTION</a:t>
            </a:r>
          </a:p>
          <a:p>
            <a:pPr algn="ctr"/>
            <a:r>
              <a:rPr lang="en-AU" sz="900" dirty="0">
                <a:solidFill>
                  <a:schemeClr val="bg1"/>
                </a:solidFill>
                <a:latin typeface="Grandview" panose="020B0502040204020203" pitchFamily="34" charset="0"/>
              </a:rPr>
              <a:t>N95 Surgical Grade Respirator / Mask </a:t>
            </a:r>
          </a:p>
          <a:p>
            <a:pPr algn="ctr"/>
            <a:r>
              <a:rPr lang="en-AU" sz="900" dirty="0">
                <a:solidFill>
                  <a:schemeClr val="bg1"/>
                </a:solidFill>
                <a:latin typeface="Grandview" panose="020B0502040204020203" pitchFamily="34" charset="0"/>
              </a:rPr>
              <a:t>Ear loop and headband options available</a:t>
            </a:r>
          </a:p>
          <a:p>
            <a:pPr algn="ctr"/>
            <a:endParaRPr lang="en-AU" sz="1100" dirty="0">
              <a:solidFill>
                <a:srgbClr val="002847"/>
              </a:solidFill>
              <a:latin typeface="DINPro-Black" panose="02000503030000020004" pitchFamily="50" charset="0"/>
            </a:endParaRPr>
          </a:p>
          <a:p>
            <a:pPr algn="ctr"/>
            <a:r>
              <a:rPr lang="en-AU" sz="1100" dirty="0">
                <a:solidFill>
                  <a:srgbClr val="002847"/>
                </a:solidFill>
                <a:latin typeface="DINPro-Black" panose="02000503030000020004" pitchFamily="50" charset="0"/>
              </a:rPr>
              <a:t>STANDARDS COMPLIANCE</a:t>
            </a:r>
          </a:p>
          <a:p>
            <a:pPr algn="ctr"/>
            <a:r>
              <a:rPr lang="en-AU" sz="900" dirty="0">
                <a:solidFill>
                  <a:schemeClr val="bg1"/>
                </a:solidFill>
                <a:latin typeface="Grandview" panose="020B0502040204020203" pitchFamily="34" charset="0"/>
              </a:rPr>
              <a:t>Tested to</a:t>
            </a:r>
            <a:r>
              <a:rPr lang="en-AU" sz="900" b="1" dirty="0">
                <a:solidFill>
                  <a:schemeClr val="bg1"/>
                </a:solidFill>
                <a:latin typeface="Grandview" panose="020B0502040204020203" pitchFamily="34" charset="0"/>
              </a:rPr>
              <a:t> N95 NIOSH </a:t>
            </a:r>
            <a:r>
              <a:rPr lang="en-AU" sz="900" dirty="0">
                <a:solidFill>
                  <a:schemeClr val="bg1"/>
                </a:solidFill>
                <a:latin typeface="Grandview" panose="020B0502040204020203" pitchFamily="34" charset="0"/>
              </a:rPr>
              <a:t>Standard</a:t>
            </a:r>
          </a:p>
          <a:p>
            <a:pPr algn="ctr"/>
            <a:endParaRPr lang="en-AU" sz="1100" dirty="0">
              <a:solidFill>
                <a:srgbClr val="4D4D4D"/>
              </a:solidFill>
              <a:latin typeface="Grandview" panose="020B0502040204020203" pitchFamily="34" charset="0"/>
            </a:endParaRPr>
          </a:p>
          <a:p>
            <a:pPr algn="ctr"/>
            <a:r>
              <a:rPr lang="en-AU" sz="1100" dirty="0">
                <a:solidFill>
                  <a:srgbClr val="002847"/>
                </a:solidFill>
                <a:latin typeface="DINPro-Black" panose="02000503030000020004" pitchFamily="50" charset="0"/>
              </a:rPr>
              <a:t>TGA REGISTERED</a:t>
            </a:r>
          </a:p>
          <a:p>
            <a:pPr algn="ctr"/>
            <a:r>
              <a:rPr lang="en-AU" sz="900" dirty="0">
                <a:solidFill>
                  <a:schemeClr val="bg1"/>
                </a:solidFill>
                <a:latin typeface="Grandview" panose="020B0502040204020203" pitchFamily="34" charset="0"/>
              </a:rPr>
              <a:t>ARTG – 340518</a:t>
            </a:r>
          </a:p>
        </p:txBody>
      </p:sp>
      <p:sp>
        <p:nvSpPr>
          <p:cNvPr id="85" name="Rectangle 84">
            <a:extLst>
              <a:ext uri="{FF2B5EF4-FFF2-40B4-BE49-F238E27FC236}">
                <a16:creationId xmlns:a16="http://schemas.microsoft.com/office/drawing/2014/main" id="{6B07D7CC-8AE7-4C71-AC7A-F099B602495D}"/>
              </a:ext>
            </a:extLst>
          </p:cNvPr>
          <p:cNvSpPr/>
          <p:nvPr/>
        </p:nvSpPr>
        <p:spPr>
          <a:xfrm>
            <a:off x="3274749" y="11542005"/>
            <a:ext cx="3603932" cy="2133070"/>
          </a:xfrm>
          <a:prstGeom prst="rect">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86" name="TextBox 85">
            <a:extLst>
              <a:ext uri="{FF2B5EF4-FFF2-40B4-BE49-F238E27FC236}">
                <a16:creationId xmlns:a16="http://schemas.microsoft.com/office/drawing/2014/main" id="{59C9433C-F977-4C25-802A-3CA3218DBE55}"/>
              </a:ext>
            </a:extLst>
          </p:cNvPr>
          <p:cNvSpPr txBox="1"/>
          <p:nvPr/>
        </p:nvSpPr>
        <p:spPr>
          <a:xfrm>
            <a:off x="3494942" y="11720479"/>
            <a:ext cx="3223255" cy="1769715"/>
          </a:xfrm>
          <a:prstGeom prst="rect">
            <a:avLst/>
          </a:prstGeom>
          <a:noFill/>
        </p:spPr>
        <p:txBody>
          <a:bodyPr wrap="square" rtlCol="0">
            <a:spAutoFit/>
          </a:bodyPr>
          <a:lstStyle/>
          <a:p>
            <a:pPr algn="l"/>
            <a:r>
              <a:rPr lang="en-AU" sz="1100" dirty="0">
                <a:solidFill>
                  <a:srgbClr val="002847"/>
                </a:solidFill>
                <a:latin typeface="DINPro-Black" panose="02000503030000020004" pitchFamily="50" charset="0"/>
              </a:rPr>
              <a:t>ULTIMATE COMFORT &amp; EXTRA SECURITY</a:t>
            </a:r>
          </a:p>
          <a:p>
            <a:pPr algn="l"/>
            <a:endParaRPr lang="en-AU" sz="900" dirty="0">
              <a:solidFill>
                <a:schemeClr val="bg1"/>
              </a:solidFill>
              <a:latin typeface="Grandview" panose="020B0502040204020203" pitchFamily="34" charset="0"/>
            </a:endParaRPr>
          </a:p>
          <a:p>
            <a:pPr marL="171437" indent="-171437">
              <a:buFont typeface="Arial" panose="020B0604020202020204" pitchFamily="34" charset="0"/>
              <a:buChar char="•"/>
            </a:pPr>
            <a:r>
              <a:rPr lang="en-US" sz="1000" dirty="0">
                <a:solidFill>
                  <a:schemeClr val="bg1"/>
                </a:solidFill>
                <a:latin typeface="Grandview" panose="020B0502040204020203" pitchFamily="34" charset="0"/>
              </a:rPr>
              <a:t>Providing a secure seal with adjustable aluminium nose clip &amp; headband</a:t>
            </a:r>
          </a:p>
          <a:p>
            <a:pPr marL="171437" indent="-171437">
              <a:buFont typeface="Arial" panose="020B0604020202020204" pitchFamily="34" charset="0"/>
              <a:buChar char="•"/>
            </a:pPr>
            <a:r>
              <a:rPr lang="en-US" sz="1000" dirty="0">
                <a:solidFill>
                  <a:schemeClr val="bg1"/>
                </a:solidFill>
                <a:latin typeface="Grandview" panose="020B0502040204020203" pitchFamily="34" charset="0"/>
              </a:rPr>
              <a:t>Comfort for the user – Soft nose foam &amp; breathable face mask</a:t>
            </a:r>
          </a:p>
          <a:p>
            <a:pPr marL="171437" indent="-171437">
              <a:buFont typeface="Arial" panose="020B0604020202020204" pitchFamily="34" charset="0"/>
              <a:buChar char="•"/>
            </a:pPr>
            <a:r>
              <a:rPr lang="en-US" sz="1000" dirty="0">
                <a:solidFill>
                  <a:schemeClr val="bg1"/>
                </a:solidFill>
                <a:latin typeface="Grandview" panose="020B0502040204020203" pitchFamily="34" charset="0"/>
              </a:rPr>
              <a:t>Achieve high fit results for all face shapes</a:t>
            </a:r>
          </a:p>
          <a:p>
            <a:pPr marL="171437" indent="-171437">
              <a:buFont typeface="Arial" panose="020B0604020202020204" pitchFamily="34" charset="0"/>
              <a:buChar char="•"/>
            </a:pPr>
            <a:endParaRPr lang="en-US" sz="1000" dirty="0">
              <a:solidFill>
                <a:schemeClr val="bg1"/>
              </a:solidFill>
              <a:latin typeface="Grandview" panose="020B0502040204020203" pitchFamily="34" charset="0"/>
            </a:endParaRPr>
          </a:p>
          <a:p>
            <a:pPr algn="l"/>
            <a:r>
              <a:rPr lang="en-US" sz="1000" dirty="0">
                <a:solidFill>
                  <a:srgbClr val="002847"/>
                </a:solidFill>
                <a:latin typeface="Grandview" panose="020B0502040204020203" pitchFamily="34" charset="0"/>
              </a:rPr>
              <a:t>Comes in two sizes – </a:t>
            </a:r>
          </a:p>
          <a:p>
            <a:pPr algn="l"/>
            <a:r>
              <a:rPr lang="en-US" sz="1000" b="1" dirty="0">
                <a:solidFill>
                  <a:srgbClr val="002847"/>
                </a:solidFill>
                <a:latin typeface="Grandview" panose="020B0502040204020203" pitchFamily="34" charset="0"/>
              </a:rPr>
              <a:t>Regular (20/box) and Small (40/box)</a:t>
            </a:r>
          </a:p>
          <a:p>
            <a:pPr algn="l"/>
            <a:endParaRPr lang="en-AU" sz="900" dirty="0">
              <a:solidFill>
                <a:schemeClr val="bg1"/>
              </a:solidFill>
              <a:latin typeface="Grandview" panose="020B0502040204020203" pitchFamily="34" charset="0"/>
            </a:endParaRPr>
          </a:p>
        </p:txBody>
      </p:sp>
      <p:grpSp>
        <p:nvGrpSpPr>
          <p:cNvPr id="42" name="Group 41">
            <a:extLst>
              <a:ext uri="{FF2B5EF4-FFF2-40B4-BE49-F238E27FC236}">
                <a16:creationId xmlns:a16="http://schemas.microsoft.com/office/drawing/2014/main" id="{86E86EE2-6098-40FD-A32B-D6369F44A082}"/>
              </a:ext>
            </a:extLst>
          </p:cNvPr>
          <p:cNvGrpSpPr/>
          <p:nvPr/>
        </p:nvGrpSpPr>
        <p:grpSpPr>
          <a:xfrm>
            <a:off x="225663" y="13747433"/>
            <a:ext cx="1366629" cy="349250"/>
            <a:chOff x="789878" y="2107304"/>
            <a:chExt cx="1041069" cy="272750"/>
          </a:xfrm>
          <a:solidFill>
            <a:schemeClr val="bg1"/>
          </a:solidFill>
        </p:grpSpPr>
        <p:sp>
          <p:nvSpPr>
            <p:cNvPr id="44" name="Oval 43">
              <a:extLst>
                <a:ext uri="{FF2B5EF4-FFF2-40B4-BE49-F238E27FC236}">
                  <a16:creationId xmlns:a16="http://schemas.microsoft.com/office/drawing/2014/main" id="{3567D993-5ED1-4267-920F-7373E459F1C8}"/>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91CBE8E6-A6E2-47D1-8AE9-E05BACD5BB98}"/>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37ACC8DE-7C8C-4227-BE64-9DFFCE860F46}"/>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47" name="Graphic 46">
            <a:extLst>
              <a:ext uri="{FF2B5EF4-FFF2-40B4-BE49-F238E27FC236}">
                <a16:creationId xmlns:a16="http://schemas.microsoft.com/office/drawing/2014/main" id="{83473722-23E7-4E4D-8E19-639119A66DE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873" t="7085" r="13899" b="36298"/>
          <a:stretch/>
        </p:blipFill>
        <p:spPr>
          <a:xfrm>
            <a:off x="305702" y="13782577"/>
            <a:ext cx="312666" cy="275167"/>
          </a:xfrm>
          <a:prstGeom prst="rect">
            <a:avLst/>
          </a:prstGeom>
        </p:spPr>
      </p:pic>
      <p:sp>
        <p:nvSpPr>
          <p:cNvPr id="48" name="TextBox 47">
            <a:extLst>
              <a:ext uri="{FF2B5EF4-FFF2-40B4-BE49-F238E27FC236}">
                <a16:creationId xmlns:a16="http://schemas.microsoft.com/office/drawing/2014/main" id="{B2D2AC7F-E857-4179-A8ED-8BC8E82C88D4}"/>
              </a:ext>
            </a:extLst>
          </p:cNvPr>
          <p:cNvSpPr txBox="1"/>
          <p:nvPr/>
        </p:nvSpPr>
        <p:spPr>
          <a:xfrm>
            <a:off x="591912" y="13820131"/>
            <a:ext cx="962123" cy="200055"/>
          </a:xfrm>
          <a:prstGeom prst="rect">
            <a:avLst/>
          </a:prstGeom>
          <a:noFill/>
        </p:spPr>
        <p:txBody>
          <a:bodyPr wrap="none" rtlCol="0">
            <a:spAutoFit/>
          </a:bodyPr>
          <a:lstStyle/>
          <a:p>
            <a:r>
              <a:rPr lang="en-US" sz="700" b="1" dirty="0">
                <a:solidFill>
                  <a:srgbClr val="084786"/>
                </a:solidFill>
                <a:latin typeface="Grandview" panose="020B0502040204020203" pitchFamily="34" charset="0"/>
                <a:cs typeface="Lucida Sans" panose="020B0602040502020204" pitchFamily="34" charset="0"/>
              </a:rPr>
              <a:t>CARE ESSENTIALS</a:t>
            </a:r>
            <a:endParaRPr lang="en-AU" sz="700" b="1" dirty="0">
              <a:solidFill>
                <a:srgbClr val="084786"/>
              </a:solidFill>
              <a:latin typeface="Grandview" panose="020B0502040204020203" pitchFamily="34" charset="0"/>
              <a:cs typeface="Lucida Sans" panose="020B0602040502020204" pitchFamily="34" charset="0"/>
            </a:endParaRPr>
          </a:p>
        </p:txBody>
      </p:sp>
      <p:sp>
        <p:nvSpPr>
          <p:cNvPr id="49" name="TextBox 48">
            <a:extLst>
              <a:ext uri="{FF2B5EF4-FFF2-40B4-BE49-F238E27FC236}">
                <a16:creationId xmlns:a16="http://schemas.microsoft.com/office/drawing/2014/main" id="{CEB0DEBF-278D-448C-990B-4B7778FB02BC}"/>
              </a:ext>
            </a:extLst>
          </p:cNvPr>
          <p:cNvSpPr txBox="1"/>
          <p:nvPr/>
        </p:nvSpPr>
        <p:spPr>
          <a:xfrm>
            <a:off x="1776007" y="13786263"/>
            <a:ext cx="763351" cy="200055"/>
          </a:xfrm>
          <a:prstGeom prst="rect">
            <a:avLst/>
          </a:prstGeom>
          <a:noFill/>
          <a:ln>
            <a:noFill/>
          </a:ln>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Privacy Policy</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54" name="TextBox 53">
            <a:extLst>
              <a:ext uri="{FF2B5EF4-FFF2-40B4-BE49-F238E27FC236}">
                <a16:creationId xmlns:a16="http://schemas.microsoft.com/office/drawing/2014/main" id="{1BFF1659-16C3-41CD-B5FA-021624DEFB0F}"/>
              </a:ext>
            </a:extLst>
          </p:cNvPr>
          <p:cNvSpPr txBox="1"/>
          <p:nvPr/>
        </p:nvSpPr>
        <p:spPr>
          <a:xfrm>
            <a:off x="3176421" y="13776037"/>
            <a:ext cx="763351" cy="200055"/>
          </a:xfrm>
          <a:prstGeom prst="rect">
            <a:avLst/>
          </a:prstGeom>
          <a:noFill/>
          <a:ln>
            <a:noFill/>
          </a:ln>
        </p:spPr>
        <p:txBody>
          <a:bodyPr wrap="none" rtlCol="0">
            <a:spAutoFit/>
          </a:bodyPr>
          <a:lstStyle/>
          <a:p>
            <a:r>
              <a:rPr lang="en-US" sz="700" u="sng" dirty="0">
                <a:solidFill>
                  <a:schemeClr val="bg1"/>
                </a:solidFill>
                <a:latin typeface="Grandview" panose="020B0502040204020203" pitchFamily="34" charset="0"/>
                <a:cs typeface="Lucida Sans" panose="020B0602040502020204" pitchFamily="34" charset="0"/>
              </a:rPr>
              <a:t>Privacy Policy</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71" name="Rectangle 70">
            <a:extLst>
              <a:ext uri="{FF2B5EF4-FFF2-40B4-BE49-F238E27FC236}">
                <a16:creationId xmlns:a16="http://schemas.microsoft.com/office/drawing/2014/main" id="{38CE2308-4C17-4DF0-860F-109D514EAA9E}"/>
              </a:ext>
            </a:extLst>
          </p:cNvPr>
          <p:cNvSpPr/>
          <p:nvPr/>
        </p:nvSpPr>
        <p:spPr>
          <a:xfrm>
            <a:off x="-5168" y="13675075"/>
            <a:ext cx="6873510" cy="1343946"/>
          </a:xfrm>
          <a:prstGeom prst="rect">
            <a:avLst/>
          </a:prstGeom>
          <a:solidFill>
            <a:srgbClr val="0028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2" name="Group 71">
            <a:extLst>
              <a:ext uri="{FF2B5EF4-FFF2-40B4-BE49-F238E27FC236}">
                <a16:creationId xmlns:a16="http://schemas.microsoft.com/office/drawing/2014/main" id="{BD4B12E5-4517-42CF-B820-FB837A48BE7B}"/>
              </a:ext>
            </a:extLst>
          </p:cNvPr>
          <p:cNvGrpSpPr/>
          <p:nvPr/>
        </p:nvGrpSpPr>
        <p:grpSpPr>
          <a:xfrm>
            <a:off x="171477" y="14211478"/>
            <a:ext cx="1366629" cy="349250"/>
            <a:chOff x="789878" y="2107304"/>
            <a:chExt cx="1041069" cy="272750"/>
          </a:xfrm>
          <a:solidFill>
            <a:schemeClr val="bg1"/>
          </a:solidFill>
        </p:grpSpPr>
        <p:sp>
          <p:nvSpPr>
            <p:cNvPr id="73" name="Oval 72">
              <a:extLst>
                <a:ext uri="{FF2B5EF4-FFF2-40B4-BE49-F238E27FC236}">
                  <a16:creationId xmlns:a16="http://schemas.microsoft.com/office/drawing/2014/main" id="{ADD51CA0-BB24-48D7-BA14-BBB3C5474549}"/>
                </a:ext>
              </a:extLst>
            </p:cNvPr>
            <p:cNvSpPr/>
            <p:nvPr/>
          </p:nvSpPr>
          <p:spPr>
            <a:xfrm>
              <a:off x="789878"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55D523BD-9656-4806-B88C-EF4DE04FD422}"/>
                </a:ext>
              </a:extLst>
            </p:cNvPr>
            <p:cNvSpPr/>
            <p:nvPr/>
          </p:nvSpPr>
          <p:spPr>
            <a:xfrm>
              <a:off x="1558197" y="2107304"/>
              <a:ext cx="272750" cy="2727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2A392DF0-7DB2-4BC4-8CE3-466AA8C5E08F}"/>
                </a:ext>
              </a:extLst>
            </p:cNvPr>
            <p:cNvSpPr/>
            <p:nvPr/>
          </p:nvSpPr>
          <p:spPr>
            <a:xfrm>
              <a:off x="926253" y="2107304"/>
              <a:ext cx="778926" cy="2727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6" name="Graphic 75">
            <a:extLst>
              <a:ext uri="{FF2B5EF4-FFF2-40B4-BE49-F238E27FC236}">
                <a16:creationId xmlns:a16="http://schemas.microsoft.com/office/drawing/2014/main" id="{DC78FD5C-D051-4CEF-BFA9-B6AE18AAF10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873" t="7085" r="13899" b="36298"/>
          <a:stretch/>
        </p:blipFill>
        <p:spPr>
          <a:xfrm>
            <a:off x="251516" y="14246622"/>
            <a:ext cx="312666" cy="275167"/>
          </a:xfrm>
          <a:prstGeom prst="rect">
            <a:avLst/>
          </a:prstGeom>
        </p:spPr>
      </p:pic>
      <p:sp>
        <p:nvSpPr>
          <p:cNvPr id="77" name="TextBox 76">
            <a:extLst>
              <a:ext uri="{FF2B5EF4-FFF2-40B4-BE49-F238E27FC236}">
                <a16:creationId xmlns:a16="http://schemas.microsoft.com/office/drawing/2014/main" id="{F126CDF8-3631-422E-A538-6D95BE4B9F6C}"/>
              </a:ext>
            </a:extLst>
          </p:cNvPr>
          <p:cNvSpPr txBox="1"/>
          <p:nvPr/>
        </p:nvSpPr>
        <p:spPr>
          <a:xfrm>
            <a:off x="518675" y="14293701"/>
            <a:ext cx="1015021" cy="207749"/>
          </a:xfrm>
          <a:prstGeom prst="rect">
            <a:avLst/>
          </a:prstGeom>
          <a:noFill/>
        </p:spPr>
        <p:txBody>
          <a:bodyPr wrap="none" rtlCol="0">
            <a:spAutoFit/>
          </a:bodyPr>
          <a:lstStyle/>
          <a:p>
            <a:r>
              <a:rPr lang="en-US" sz="750" b="1" dirty="0">
                <a:solidFill>
                  <a:srgbClr val="084786"/>
                </a:solidFill>
                <a:latin typeface="Grandview" panose="020B0502040204020203" pitchFamily="34" charset="0"/>
                <a:cs typeface="Lucida Sans" panose="020B0602040502020204" pitchFamily="34" charset="0"/>
              </a:rPr>
              <a:t>CARE ESSENTIALS</a:t>
            </a:r>
            <a:endParaRPr lang="en-AU" sz="750" b="1" dirty="0">
              <a:solidFill>
                <a:srgbClr val="084786"/>
              </a:solidFill>
              <a:latin typeface="Grandview" panose="020B0502040204020203" pitchFamily="34" charset="0"/>
              <a:cs typeface="Lucida Sans" panose="020B0602040502020204" pitchFamily="34" charset="0"/>
            </a:endParaRPr>
          </a:p>
        </p:txBody>
      </p:sp>
      <p:sp>
        <p:nvSpPr>
          <p:cNvPr id="78" name="TextBox 77">
            <a:extLst>
              <a:ext uri="{FF2B5EF4-FFF2-40B4-BE49-F238E27FC236}">
                <a16:creationId xmlns:a16="http://schemas.microsoft.com/office/drawing/2014/main" id="{9BABAE5F-5528-47AF-9AAC-6E9D6BD528D5}"/>
              </a:ext>
            </a:extLst>
          </p:cNvPr>
          <p:cNvSpPr txBox="1"/>
          <p:nvPr/>
        </p:nvSpPr>
        <p:spPr>
          <a:xfrm>
            <a:off x="5281488" y="13965395"/>
            <a:ext cx="1173719" cy="815608"/>
          </a:xfrm>
          <a:prstGeom prst="rect">
            <a:avLst/>
          </a:prstGeom>
          <a:noFill/>
          <a:ln>
            <a:noFill/>
          </a:ln>
        </p:spPr>
        <p:txBody>
          <a:bodyPr wrap="none" rtlCol="0">
            <a:spAutoFit/>
          </a:bodyPr>
          <a:lstStyle/>
          <a:p>
            <a:r>
              <a:rPr lang="en-US" sz="900" b="1" dirty="0">
                <a:solidFill>
                  <a:srgbClr val="FFC057"/>
                </a:solidFill>
                <a:latin typeface="Grandview" panose="020B0502040204020203" pitchFamily="34" charset="0"/>
                <a:cs typeface="Lucida Sans" panose="020B0602040502020204" pitchFamily="34" charset="0"/>
              </a:rPr>
              <a:t>Support</a:t>
            </a:r>
          </a:p>
          <a:p>
            <a:endParaRPr lang="en-US" sz="700" u="sng" dirty="0">
              <a:solidFill>
                <a:schemeClr val="bg1"/>
              </a:solidFill>
              <a:latin typeface="Grandview" panose="020B0502040204020203" pitchFamily="34" charset="0"/>
              <a:cs typeface="Lucida Sans" panose="020B0602040502020204" pitchFamily="34" charset="0"/>
            </a:endParaRP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Privacy Policy</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Terms &amp; Conditions</a:t>
            </a:r>
          </a:p>
          <a:p>
            <a:pPr>
              <a:spcAft>
                <a:spcPts val="600"/>
              </a:spcAft>
            </a:pPr>
            <a:r>
              <a:rPr lang="en-US" sz="700" u="sng" dirty="0">
                <a:solidFill>
                  <a:schemeClr val="bg1"/>
                </a:solidFill>
                <a:latin typeface="Grandview" panose="020B0502040204020203" pitchFamily="34" charset="0"/>
                <a:cs typeface="Lucida Sans" panose="020B0602040502020204" pitchFamily="34" charset="0"/>
              </a:rPr>
              <a:t>Catalogue &amp; Documents</a:t>
            </a:r>
            <a:endParaRPr lang="en-AU" sz="700" u="sng" dirty="0">
              <a:solidFill>
                <a:schemeClr val="bg1"/>
              </a:solidFill>
              <a:latin typeface="Grandview" panose="020B0502040204020203" pitchFamily="34" charset="0"/>
              <a:cs typeface="Lucida Sans" panose="020B0602040502020204" pitchFamily="34" charset="0"/>
            </a:endParaRPr>
          </a:p>
        </p:txBody>
      </p:sp>
      <p:sp>
        <p:nvSpPr>
          <p:cNvPr id="79" name="TextBox 78">
            <a:extLst>
              <a:ext uri="{FF2B5EF4-FFF2-40B4-BE49-F238E27FC236}">
                <a16:creationId xmlns:a16="http://schemas.microsoft.com/office/drawing/2014/main" id="{147916D0-DDCD-4D54-AE08-8E7823E434E2}"/>
              </a:ext>
            </a:extLst>
          </p:cNvPr>
          <p:cNvSpPr txBox="1"/>
          <p:nvPr/>
        </p:nvSpPr>
        <p:spPr>
          <a:xfrm>
            <a:off x="3729097" y="13979045"/>
            <a:ext cx="1394602" cy="892552"/>
          </a:xfrm>
          <a:prstGeom prst="rect">
            <a:avLst/>
          </a:prstGeom>
          <a:noFill/>
          <a:ln>
            <a:noFill/>
          </a:ln>
        </p:spPr>
        <p:txBody>
          <a:bodyPr wrap="square" rtlCol="0">
            <a:spAutoFit/>
          </a:bodyPr>
          <a:lstStyle/>
          <a:p>
            <a:r>
              <a:rPr lang="en-US" sz="900" b="1" dirty="0">
                <a:solidFill>
                  <a:srgbClr val="FFC057"/>
                </a:solidFill>
                <a:latin typeface="Grandview" panose="020B0502040204020203" pitchFamily="34" charset="0"/>
                <a:cs typeface="Lucida Sans" panose="020B0602040502020204" pitchFamily="34" charset="0"/>
              </a:rPr>
              <a:t>Head Office</a:t>
            </a:r>
          </a:p>
          <a:p>
            <a:endParaRPr lang="en-US" sz="900" b="1" dirty="0">
              <a:solidFill>
                <a:schemeClr val="bg1"/>
              </a:solidFill>
              <a:latin typeface="Grandview" panose="020B0502040204020203" pitchFamily="34" charset="0"/>
              <a:cs typeface="Lucida Sans" panose="020B0602040502020204" pitchFamily="34" charset="0"/>
            </a:endParaRPr>
          </a:p>
          <a:p>
            <a:r>
              <a:rPr lang="en-US" sz="900" dirty="0">
                <a:solidFill>
                  <a:schemeClr val="bg1"/>
                </a:solidFill>
                <a:latin typeface="Grandview" panose="020B0502040204020203" pitchFamily="34" charset="0"/>
                <a:cs typeface="Lucida Sans" panose="020B0602040502020204" pitchFamily="34" charset="0"/>
              </a:rPr>
              <a:t>103 Mornington Street</a:t>
            </a:r>
          </a:p>
          <a:p>
            <a:r>
              <a:rPr lang="en-US" sz="900" dirty="0">
                <a:solidFill>
                  <a:schemeClr val="bg1"/>
                </a:solidFill>
                <a:latin typeface="Grandview" panose="020B0502040204020203" pitchFamily="34" charset="0"/>
                <a:cs typeface="Lucida Sans" panose="020B0602040502020204" pitchFamily="34" charset="0"/>
              </a:rPr>
              <a:t>North Geelong</a:t>
            </a:r>
          </a:p>
          <a:p>
            <a:r>
              <a:rPr lang="en-US" sz="900" dirty="0">
                <a:solidFill>
                  <a:schemeClr val="bg1"/>
                </a:solidFill>
                <a:latin typeface="Grandview" panose="020B0502040204020203" pitchFamily="34" charset="0"/>
                <a:cs typeface="Lucida Sans" panose="020B0602040502020204" pitchFamily="34" charset="0"/>
              </a:rPr>
              <a:t>VIC Australia 3215 </a:t>
            </a:r>
          </a:p>
          <a:p>
            <a:endParaRPr lang="en-US" sz="700" u="sng" dirty="0">
              <a:solidFill>
                <a:schemeClr val="bg1"/>
              </a:solidFill>
              <a:latin typeface="Grandview" panose="020B0502040204020203" pitchFamily="34" charset="0"/>
              <a:cs typeface="Lucida Sans" panose="020B0602040502020204" pitchFamily="34" charset="0"/>
            </a:endParaRPr>
          </a:p>
        </p:txBody>
      </p:sp>
      <p:sp>
        <p:nvSpPr>
          <p:cNvPr id="80" name="TextBox 79">
            <a:extLst>
              <a:ext uri="{FF2B5EF4-FFF2-40B4-BE49-F238E27FC236}">
                <a16:creationId xmlns:a16="http://schemas.microsoft.com/office/drawing/2014/main" id="{E0D010BA-F2F2-4D90-8968-94EBFEE12E91}"/>
              </a:ext>
            </a:extLst>
          </p:cNvPr>
          <p:cNvSpPr txBox="1"/>
          <p:nvPr/>
        </p:nvSpPr>
        <p:spPr>
          <a:xfrm>
            <a:off x="1850572" y="14142719"/>
            <a:ext cx="2013113" cy="615553"/>
          </a:xfrm>
          <a:prstGeom prst="rect">
            <a:avLst/>
          </a:prstGeom>
          <a:noFill/>
          <a:ln>
            <a:noFill/>
          </a:ln>
        </p:spPr>
        <p:txBody>
          <a:bodyPr wrap="square" rtlCol="0">
            <a:spAutoFit/>
          </a:bodyPr>
          <a:lstStyle/>
          <a:p>
            <a:r>
              <a:rPr lang="en-US" sz="900" b="1" dirty="0">
                <a:solidFill>
                  <a:schemeClr val="bg1"/>
                </a:solidFill>
                <a:latin typeface="Grandview" panose="020B0502040204020203" pitchFamily="34" charset="0"/>
                <a:cs typeface="Lucida Sans" panose="020B0602040502020204" pitchFamily="34" charset="0"/>
              </a:rPr>
              <a:t>Call </a:t>
            </a:r>
            <a:r>
              <a:rPr lang="en-US" sz="900" b="1" dirty="0">
                <a:solidFill>
                  <a:srgbClr val="FFC057"/>
                </a:solidFill>
                <a:latin typeface="Grandview" panose="020B0502040204020203" pitchFamily="34" charset="0"/>
                <a:cs typeface="Lucida Sans" panose="020B0602040502020204" pitchFamily="34" charset="0"/>
              </a:rPr>
              <a:t>+61 3 5277 1455</a:t>
            </a:r>
          </a:p>
          <a:p>
            <a:endParaRPr lang="en-US" sz="900" b="1" dirty="0">
              <a:solidFill>
                <a:schemeClr val="bg1"/>
              </a:solidFill>
              <a:latin typeface="Grandview" panose="020B0502040204020203" pitchFamily="34" charset="0"/>
              <a:cs typeface="Lucida Sans" panose="020B0602040502020204" pitchFamily="34" charset="0"/>
            </a:endParaRPr>
          </a:p>
          <a:p>
            <a:r>
              <a:rPr lang="en-US" sz="900" b="1" dirty="0">
                <a:solidFill>
                  <a:schemeClr val="bg1"/>
                </a:solidFill>
                <a:latin typeface="Grandview" panose="020B0502040204020203" pitchFamily="34" charset="0"/>
                <a:cs typeface="Lucida Sans" panose="020B0602040502020204" pitchFamily="34" charset="0"/>
              </a:rPr>
              <a:t>Email </a:t>
            </a:r>
            <a:r>
              <a:rPr lang="en-US" sz="800" b="1" dirty="0">
                <a:solidFill>
                  <a:srgbClr val="FFC057"/>
                </a:solidFill>
                <a:latin typeface="Grandview" panose="020B0502040204020203" pitchFamily="34" charset="0"/>
                <a:cs typeface="Lucida Sans" panose="020B0602040502020204" pitchFamily="34" charset="0"/>
              </a:rPr>
              <a:t>sales@careessentials.com.au</a:t>
            </a:r>
          </a:p>
          <a:p>
            <a:endParaRPr lang="en-US" sz="700" u="sng" dirty="0">
              <a:solidFill>
                <a:schemeClr val="bg1"/>
              </a:solidFill>
              <a:latin typeface="Grandview" panose="020B0502040204020203" pitchFamily="34" charset="0"/>
              <a:cs typeface="Lucida Sans" panose="020B0602040502020204" pitchFamily="34" charset="0"/>
            </a:endParaRPr>
          </a:p>
        </p:txBody>
      </p:sp>
      <p:pic>
        <p:nvPicPr>
          <p:cNvPr id="81" name="Graphic 80" descr="Envelope">
            <a:extLst>
              <a:ext uri="{FF2B5EF4-FFF2-40B4-BE49-F238E27FC236}">
                <a16:creationId xmlns:a16="http://schemas.microsoft.com/office/drawing/2014/main" id="{BFF35981-15A1-422E-BEB9-BC7D23059C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95887" y="14431672"/>
            <a:ext cx="197530" cy="197530"/>
          </a:xfrm>
          <a:prstGeom prst="rect">
            <a:avLst/>
          </a:prstGeom>
        </p:spPr>
      </p:pic>
      <p:pic>
        <p:nvPicPr>
          <p:cNvPr id="82" name="Graphic 81" descr="Receiver">
            <a:extLst>
              <a:ext uri="{FF2B5EF4-FFF2-40B4-BE49-F238E27FC236}">
                <a16:creationId xmlns:a16="http://schemas.microsoft.com/office/drawing/2014/main" id="{BC56F9E3-C803-4B02-B52F-FBFD2E5C985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0826" y="14162742"/>
            <a:ext cx="169564" cy="169564"/>
          </a:xfrm>
          <a:prstGeom prst="rect">
            <a:avLst/>
          </a:prstGeom>
        </p:spPr>
      </p:pic>
      <p:sp>
        <p:nvSpPr>
          <p:cNvPr id="87" name="Rectangle 86">
            <a:extLst>
              <a:ext uri="{FF2B5EF4-FFF2-40B4-BE49-F238E27FC236}">
                <a16:creationId xmlns:a16="http://schemas.microsoft.com/office/drawing/2014/main" id="{A8CD0111-9F62-48DA-B6D0-EE8318807020}"/>
              </a:ext>
            </a:extLst>
          </p:cNvPr>
          <p:cNvSpPr/>
          <p:nvPr/>
        </p:nvSpPr>
        <p:spPr>
          <a:xfrm>
            <a:off x="-12614" y="0"/>
            <a:ext cx="6858000" cy="4263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8" name="Graphic 87">
            <a:extLst>
              <a:ext uri="{FF2B5EF4-FFF2-40B4-BE49-F238E27FC236}">
                <a16:creationId xmlns:a16="http://schemas.microsoft.com/office/drawing/2014/main" id="{CFDF8599-A444-4627-8463-389E8FE723AD}"/>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873" t="7085" r="13899" b="36298"/>
          <a:stretch/>
        </p:blipFill>
        <p:spPr>
          <a:xfrm>
            <a:off x="354747" y="514682"/>
            <a:ext cx="312666" cy="275167"/>
          </a:xfrm>
          <a:prstGeom prst="rect">
            <a:avLst/>
          </a:prstGeom>
        </p:spPr>
      </p:pic>
      <p:sp>
        <p:nvSpPr>
          <p:cNvPr id="89" name="TextBox 88">
            <a:extLst>
              <a:ext uri="{FF2B5EF4-FFF2-40B4-BE49-F238E27FC236}">
                <a16:creationId xmlns:a16="http://schemas.microsoft.com/office/drawing/2014/main" id="{CF26892A-A95B-46B7-8FF7-254AE2C7E9DF}"/>
              </a:ext>
            </a:extLst>
          </p:cNvPr>
          <p:cNvSpPr txBox="1"/>
          <p:nvPr/>
        </p:nvSpPr>
        <p:spPr>
          <a:xfrm>
            <a:off x="640955" y="552234"/>
            <a:ext cx="1130438" cy="230832"/>
          </a:xfrm>
          <a:prstGeom prst="rect">
            <a:avLst/>
          </a:prstGeom>
          <a:noFill/>
        </p:spPr>
        <p:txBody>
          <a:bodyPr wrap="none" rtlCol="0">
            <a:spAutoFit/>
          </a:bodyPr>
          <a:lstStyle/>
          <a:p>
            <a:r>
              <a:rPr lang="en-US" sz="900" dirty="0">
                <a:solidFill>
                  <a:srgbClr val="084786"/>
                </a:solidFill>
                <a:latin typeface="Kanit Medium" pitchFamily="2" charset="-34"/>
                <a:cs typeface="Kanit Medium" pitchFamily="2" charset="-34"/>
              </a:rPr>
              <a:t>CARE ESSENTIALS</a:t>
            </a:r>
            <a:endParaRPr lang="en-AU" sz="900" dirty="0">
              <a:solidFill>
                <a:srgbClr val="084786"/>
              </a:solidFill>
              <a:latin typeface="Kanit Medium" pitchFamily="2" charset="-34"/>
              <a:cs typeface="Kanit Medium" pitchFamily="2" charset="-34"/>
            </a:endParaRPr>
          </a:p>
        </p:txBody>
      </p:sp>
      <p:sp>
        <p:nvSpPr>
          <p:cNvPr id="90" name="TextBox 89">
            <a:extLst>
              <a:ext uri="{FF2B5EF4-FFF2-40B4-BE49-F238E27FC236}">
                <a16:creationId xmlns:a16="http://schemas.microsoft.com/office/drawing/2014/main" id="{D50B7B67-3371-4D30-B8A1-13EAD7B67D57}"/>
              </a:ext>
            </a:extLst>
          </p:cNvPr>
          <p:cNvSpPr txBox="1"/>
          <p:nvPr/>
        </p:nvSpPr>
        <p:spPr>
          <a:xfrm>
            <a:off x="2216650" y="560422"/>
            <a:ext cx="567784" cy="200055"/>
          </a:xfrm>
          <a:prstGeom prst="rect">
            <a:avLst/>
          </a:prstGeom>
          <a:noFill/>
          <a:ln>
            <a:noFill/>
          </a:ln>
        </p:spPr>
        <p:txBody>
          <a:bodyPr wrap="none" rtlCol="0">
            <a:spAutoFit/>
          </a:bodyPr>
          <a:lstStyle/>
          <a:p>
            <a:r>
              <a:rPr lang="en-US" sz="700" dirty="0">
                <a:solidFill>
                  <a:srgbClr val="002847"/>
                </a:solidFill>
                <a:latin typeface="Maven Pro Medium" pitchFamily="2" charset="0"/>
                <a:cs typeface="Rubik Medium" pitchFamily="2" charset="-79"/>
              </a:rPr>
              <a:t>About Us</a:t>
            </a:r>
            <a:endParaRPr lang="en-AU" sz="700" dirty="0">
              <a:solidFill>
                <a:srgbClr val="002847"/>
              </a:solidFill>
              <a:latin typeface="Maven Pro Medium" pitchFamily="2" charset="0"/>
              <a:cs typeface="Rubik Medium" pitchFamily="2" charset="-79"/>
            </a:endParaRPr>
          </a:p>
        </p:txBody>
      </p:sp>
      <p:sp>
        <p:nvSpPr>
          <p:cNvPr id="91" name="TextBox 90">
            <a:extLst>
              <a:ext uri="{FF2B5EF4-FFF2-40B4-BE49-F238E27FC236}">
                <a16:creationId xmlns:a16="http://schemas.microsoft.com/office/drawing/2014/main" id="{C69E2F80-7BCC-488B-9CFA-97D0752444C1}"/>
              </a:ext>
            </a:extLst>
          </p:cNvPr>
          <p:cNvSpPr txBox="1"/>
          <p:nvPr/>
        </p:nvSpPr>
        <p:spPr>
          <a:xfrm>
            <a:off x="2983243" y="563649"/>
            <a:ext cx="556563"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Products</a:t>
            </a:r>
            <a:endParaRPr lang="en-AU" sz="700" dirty="0">
              <a:solidFill>
                <a:srgbClr val="002847"/>
              </a:solidFill>
              <a:latin typeface="Maven Pro Medium" pitchFamily="2" charset="0"/>
              <a:cs typeface="Rubik Medium" pitchFamily="2" charset="-79"/>
            </a:endParaRPr>
          </a:p>
        </p:txBody>
      </p:sp>
      <p:sp>
        <p:nvSpPr>
          <p:cNvPr id="92" name="TextBox 91">
            <a:extLst>
              <a:ext uri="{FF2B5EF4-FFF2-40B4-BE49-F238E27FC236}">
                <a16:creationId xmlns:a16="http://schemas.microsoft.com/office/drawing/2014/main" id="{72AA3727-0C9E-4C38-9DE0-00EA2F6023A3}"/>
              </a:ext>
            </a:extLst>
          </p:cNvPr>
          <p:cNvSpPr txBox="1"/>
          <p:nvPr/>
        </p:nvSpPr>
        <p:spPr>
          <a:xfrm>
            <a:off x="3755952" y="556638"/>
            <a:ext cx="516488"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Support</a:t>
            </a:r>
            <a:endParaRPr lang="en-AU" sz="700" dirty="0">
              <a:solidFill>
                <a:srgbClr val="002847"/>
              </a:solidFill>
              <a:latin typeface="Maven Pro Medium" pitchFamily="2" charset="0"/>
              <a:cs typeface="Rubik Medium" pitchFamily="2" charset="-79"/>
            </a:endParaRPr>
          </a:p>
        </p:txBody>
      </p:sp>
      <p:sp>
        <p:nvSpPr>
          <p:cNvPr id="93" name="TextBox 92">
            <a:extLst>
              <a:ext uri="{FF2B5EF4-FFF2-40B4-BE49-F238E27FC236}">
                <a16:creationId xmlns:a16="http://schemas.microsoft.com/office/drawing/2014/main" id="{784A2969-5DC1-44C0-8208-203896C668E5}"/>
              </a:ext>
            </a:extLst>
          </p:cNvPr>
          <p:cNvSpPr txBox="1"/>
          <p:nvPr/>
        </p:nvSpPr>
        <p:spPr>
          <a:xfrm>
            <a:off x="4482176" y="563649"/>
            <a:ext cx="641522" cy="200055"/>
          </a:xfrm>
          <a:prstGeom prst="rect">
            <a:avLst/>
          </a:prstGeom>
          <a:noFill/>
        </p:spPr>
        <p:txBody>
          <a:bodyPr wrap="none" rtlCol="0">
            <a:spAutoFit/>
          </a:bodyPr>
          <a:lstStyle/>
          <a:p>
            <a:r>
              <a:rPr lang="en-US" sz="700" dirty="0">
                <a:solidFill>
                  <a:srgbClr val="002847"/>
                </a:solidFill>
                <a:latin typeface="Maven Pro Medium" pitchFamily="2" charset="0"/>
                <a:cs typeface="Rubik Medium" pitchFamily="2" charset="-79"/>
              </a:rPr>
              <a:t>Contact Us</a:t>
            </a:r>
            <a:endParaRPr lang="en-AU" sz="700" dirty="0">
              <a:solidFill>
                <a:srgbClr val="002847"/>
              </a:solidFill>
              <a:latin typeface="Maven Pro Medium" pitchFamily="2" charset="0"/>
              <a:cs typeface="Rubik Medium" pitchFamily="2" charset="-79"/>
            </a:endParaRPr>
          </a:p>
        </p:txBody>
      </p:sp>
      <p:sp>
        <p:nvSpPr>
          <p:cNvPr id="94" name="Oval 93">
            <a:extLst>
              <a:ext uri="{FF2B5EF4-FFF2-40B4-BE49-F238E27FC236}">
                <a16:creationId xmlns:a16="http://schemas.microsoft.com/office/drawing/2014/main" id="{45EB9A8F-3C89-4801-B980-1E164CBF5188}"/>
              </a:ext>
            </a:extLst>
          </p:cNvPr>
          <p:cNvSpPr/>
          <p:nvPr/>
        </p:nvSpPr>
        <p:spPr>
          <a:xfrm>
            <a:off x="6409944" y="540151"/>
            <a:ext cx="283464" cy="283464"/>
          </a:xfrm>
          <a:prstGeom prst="ellipse">
            <a:avLst/>
          </a:prstGeom>
          <a:solidFill>
            <a:srgbClr val="FFC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86332442-CE13-4751-A1BF-C2B90FFB0FCD}"/>
              </a:ext>
            </a:extLst>
          </p:cNvPr>
          <p:cNvSpPr/>
          <p:nvPr/>
        </p:nvSpPr>
        <p:spPr>
          <a:xfrm>
            <a:off x="6061230" y="535998"/>
            <a:ext cx="283464" cy="28346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6" name="Graphic 95" descr="Envelope">
            <a:extLst>
              <a:ext uri="{FF2B5EF4-FFF2-40B4-BE49-F238E27FC236}">
                <a16:creationId xmlns:a16="http://schemas.microsoft.com/office/drawing/2014/main" id="{C7BF6478-0BFD-49C8-88A0-EC42235C9F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04250" y="576011"/>
            <a:ext cx="197530" cy="197530"/>
          </a:xfrm>
          <a:prstGeom prst="rect">
            <a:avLst/>
          </a:prstGeom>
        </p:spPr>
      </p:pic>
      <p:pic>
        <p:nvPicPr>
          <p:cNvPr id="97" name="Graphic 96" descr="Receiver">
            <a:extLst>
              <a:ext uri="{FF2B5EF4-FFF2-40B4-BE49-F238E27FC236}">
                <a16:creationId xmlns:a16="http://schemas.microsoft.com/office/drawing/2014/main" id="{598DF158-76B8-4A49-B882-26C24C121A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65106" y="587125"/>
            <a:ext cx="169564" cy="169564"/>
          </a:xfrm>
          <a:prstGeom prst="rect">
            <a:avLst/>
          </a:prstGeom>
        </p:spPr>
      </p:pic>
    </p:spTree>
    <p:extLst>
      <p:ext uri="{BB962C8B-B14F-4D97-AF65-F5344CB8AC3E}">
        <p14:creationId xmlns:p14="http://schemas.microsoft.com/office/powerpoint/2010/main" val="7714982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B859EA33458D408C77134B21F2556F" ma:contentTypeVersion="9" ma:contentTypeDescription="Create a new document." ma:contentTypeScope="" ma:versionID="1ece0276ce8179ac19dac8ecc30ae364">
  <xsd:schema xmlns:xsd="http://www.w3.org/2001/XMLSchema" xmlns:xs="http://www.w3.org/2001/XMLSchema" xmlns:p="http://schemas.microsoft.com/office/2006/metadata/properties" xmlns:ns3="aa2e35a6-17b3-44ad-add2-ebbaa082d465" xmlns:ns4="b4c1159c-7c5d-4b7e-8d5e-c6b9400c2279" targetNamespace="http://schemas.microsoft.com/office/2006/metadata/properties" ma:root="true" ma:fieldsID="c607eac29eee539297582082655bf3b3" ns3:_="" ns4:_="">
    <xsd:import namespace="aa2e35a6-17b3-44ad-add2-ebbaa082d465"/>
    <xsd:import namespace="b4c1159c-7c5d-4b7e-8d5e-c6b9400c227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2e35a6-17b3-44ad-add2-ebbaa082d46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c1159c-7c5d-4b7e-8d5e-c6b9400c227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C27897-5845-497D-9372-B006825DC0AF}">
  <ds:schemaRefs>
    <ds:schemaRef ds:uri="b4c1159c-7c5d-4b7e-8d5e-c6b9400c2279"/>
    <ds:schemaRef ds:uri="http://purl.org/dc/elements/1.1/"/>
    <ds:schemaRef ds:uri="aa2e35a6-17b3-44ad-add2-ebbaa082d465"/>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C7BDACFE-DD0E-43C7-BD56-C7EF843056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2e35a6-17b3-44ad-add2-ebbaa082d465"/>
    <ds:schemaRef ds:uri="b4c1159c-7c5d-4b7e-8d5e-c6b9400c227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31D308E-D1AD-4CE9-AD93-BB19F239A9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2322</TotalTime>
  <Words>901</Words>
  <Application>Microsoft Office PowerPoint</Application>
  <PresentationFormat>Custom</PresentationFormat>
  <Paragraphs>243</Paragraphs>
  <Slides>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vt:i4>
      </vt:variant>
    </vt:vector>
  </HeadingPairs>
  <TitlesOfParts>
    <vt:vector size="16" baseType="lpstr">
      <vt:lpstr>Maven Pro Medium</vt:lpstr>
      <vt:lpstr>Calibri</vt:lpstr>
      <vt:lpstr>Arial</vt:lpstr>
      <vt:lpstr>Rubik Medium</vt:lpstr>
      <vt:lpstr>Calibri Light</vt:lpstr>
      <vt:lpstr>Grandview</vt:lpstr>
      <vt:lpstr>Kanit Medium</vt:lpstr>
      <vt:lpstr>Roboto Black</vt:lpstr>
      <vt:lpstr>Maven Pro</vt:lpstr>
      <vt:lpstr>DINPro-Black</vt:lpstr>
      <vt:lpstr>Nunito</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Tina Tilakumara</dc:creator>
  <cp:lastModifiedBy>Tina Tilakumara</cp:lastModifiedBy>
  <cp:revision>43</cp:revision>
  <dcterms:created xsi:type="dcterms:W3CDTF">2021-05-09T13:22:03Z</dcterms:created>
  <dcterms:modified xsi:type="dcterms:W3CDTF">2021-07-02T05:19:22Z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0x01010049B859EA33458D408C77134B21F2556F</vt:lpwstr>
  </property>
</Properties>
</file>